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pptx" ContentType="application/vnd.openxmlformats-officedocument.presentationml.presentation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  <p:sldMasterId id="2147483804" r:id="rId2"/>
  </p:sldMasterIdLst>
  <p:notesMasterIdLst>
    <p:notesMasterId r:id="rId98"/>
  </p:notesMasterIdLst>
  <p:sldIdLst>
    <p:sldId id="256" r:id="rId3"/>
    <p:sldId id="257" r:id="rId4"/>
    <p:sldId id="258" r:id="rId5"/>
    <p:sldId id="395" r:id="rId6"/>
    <p:sldId id="396" r:id="rId7"/>
    <p:sldId id="312" r:id="rId8"/>
    <p:sldId id="259" r:id="rId9"/>
    <p:sldId id="260" r:id="rId10"/>
    <p:sldId id="261" r:id="rId11"/>
    <p:sldId id="398" r:id="rId12"/>
    <p:sldId id="269" r:id="rId13"/>
    <p:sldId id="341" r:id="rId14"/>
    <p:sldId id="270" r:id="rId15"/>
    <p:sldId id="271" r:id="rId16"/>
    <p:sldId id="359" r:id="rId17"/>
    <p:sldId id="360" r:id="rId18"/>
    <p:sldId id="353" r:id="rId19"/>
    <p:sldId id="274" r:id="rId20"/>
    <p:sldId id="275" r:id="rId21"/>
    <p:sldId id="276" r:id="rId22"/>
    <p:sldId id="371" r:id="rId23"/>
    <p:sldId id="372" r:id="rId24"/>
    <p:sldId id="373" r:id="rId25"/>
    <p:sldId id="374" r:id="rId26"/>
    <p:sldId id="375" r:id="rId27"/>
    <p:sldId id="376" r:id="rId28"/>
    <p:sldId id="377" r:id="rId29"/>
    <p:sldId id="378" r:id="rId30"/>
    <p:sldId id="379" r:id="rId31"/>
    <p:sldId id="380" r:id="rId32"/>
    <p:sldId id="280" r:id="rId33"/>
    <p:sldId id="281" r:id="rId34"/>
    <p:sldId id="282" r:id="rId35"/>
    <p:sldId id="283" r:id="rId36"/>
    <p:sldId id="346" r:id="rId37"/>
    <p:sldId id="347" r:id="rId38"/>
    <p:sldId id="303" r:id="rId39"/>
    <p:sldId id="361" r:id="rId40"/>
    <p:sldId id="304" r:id="rId41"/>
    <p:sldId id="305" r:id="rId42"/>
    <p:sldId id="306" r:id="rId43"/>
    <p:sldId id="342" r:id="rId44"/>
    <p:sldId id="367" r:id="rId45"/>
    <p:sldId id="348" r:id="rId46"/>
    <p:sldId id="349" r:id="rId47"/>
    <p:sldId id="350" r:id="rId48"/>
    <p:sldId id="284" r:id="rId49"/>
    <p:sldId id="285" r:id="rId50"/>
    <p:sldId id="307" r:id="rId51"/>
    <p:sldId id="308" r:id="rId52"/>
    <p:sldId id="309" r:id="rId53"/>
    <p:sldId id="325" r:id="rId54"/>
    <p:sldId id="362" r:id="rId55"/>
    <p:sldId id="326" r:id="rId56"/>
    <p:sldId id="363" r:id="rId57"/>
    <p:sldId id="327" r:id="rId58"/>
    <p:sldId id="364" r:id="rId59"/>
    <p:sldId id="328" r:id="rId60"/>
    <p:sldId id="329" r:id="rId61"/>
    <p:sldId id="324" r:id="rId62"/>
    <p:sldId id="286" r:id="rId63"/>
    <p:sldId id="287" r:id="rId64"/>
    <p:sldId id="351" r:id="rId65"/>
    <p:sldId id="403" r:id="rId66"/>
    <p:sldId id="404" r:id="rId67"/>
    <p:sldId id="405" r:id="rId68"/>
    <p:sldId id="406" r:id="rId69"/>
    <p:sldId id="407" r:id="rId70"/>
    <p:sldId id="408" r:id="rId71"/>
    <p:sldId id="409" r:id="rId72"/>
    <p:sldId id="412" r:id="rId73"/>
    <p:sldId id="413" r:id="rId74"/>
    <p:sldId id="288" r:id="rId75"/>
    <p:sldId id="289" r:id="rId76"/>
    <p:sldId id="290" r:id="rId77"/>
    <p:sldId id="291" r:id="rId78"/>
    <p:sldId id="310" r:id="rId79"/>
    <p:sldId id="311" r:id="rId80"/>
    <p:sldId id="294" r:id="rId81"/>
    <p:sldId id="295" r:id="rId82"/>
    <p:sldId id="401" r:id="rId83"/>
    <p:sldId id="402" r:id="rId84"/>
    <p:sldId id="331" r:id="rId85"/>
    <p:sldId id="410" r:id="rId86"/>
    <p:sldId id="332" r:id="rId87"/>
    <p:sldId id="333" r:id="rId88"/>
    <p:sldId id="334" r:id="rId89"/>
    <p:sldId id="335" r:id="rId90"/>
    <p:sldId id="336" r:id="rId91"/>
    <p:sldId id="337" r:id="rId92"/>
    <p:sldId id="338" r:id="rId93"/>
    <p:sldId id="339" r:id="rId94"/>
    <p:sldId id="340" r:id="rId95"/>
    <p:sldId id="343" r:id="rId96"/>
    <p:sldId id="345" r:id="rId9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73" d="100"/>
          <a:sy n="73" d="100"/>
        </p:scale>
        <p:origin x="1296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2" d="100"/>
          <a:sy n="42" d="100"/>
        </p:scale>
        <p:origin x="2314" y="5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tableStyles" Target="tableStyle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34F4E6-BF2D-40B9-8E50-62774FC5AE94}" type="datetimeFigureOut">
              <a:rPr lang="en-US" smtClean="0"/>
              <a:pPr/>
              <a:t>4/20/2022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010812-7328-4BA2-B403-557D169B17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84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0"/>
          <p:cNvSpPr>
            <a:spLocks noGrp="1"/>
          </p:cNvSpPr>
          <p:nvPr>
            <p:ph type="ctrTitle"/>
          </p:nvPr>
        </p:nvSpPr>
        <p:spPr>
          <a:xfrm>
            <a:off x="685800" y="990601"/>
            <a:ext cx="7772400" cy="2609850"/>
          </a:xfrm>
        </p:spPr>
        <p:txBody>
          <a:bodyPr anchor="b" anchorCtr="0">
            <a:noAutofit/>
            <a:scene3d>
              <a:camera prst="orthographicFront"/>
              <a:lightRig rig="soft" dir="t">
                <a:rot lat="0" lon="0" rev="2100000"/>
              </a:lightRig>
            </a:scene3d>
            <a:sp3d prstMaterial="matte">
              <a:bevelT w="38100" h="38100"/>
              <a:contourClr>
                <a:srgbClr val="FFFFFF"/>
              </a:contourClr>
            </a:sp3d>
          </a:bodyPr>
          <a:lstStyle>
            <a:lvl1pPr algn="ctr">
              <a:defRPr lang="en-US" sz="5800" dirty="0" smtClean="0">
                <a:ln w="9525">
                  <a:noFill/>
                </a:ln>
                <a:effectLst>
                  <a:outerShdw blurRad="50800" dist="38100" dir="8220000" algn="tl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ubTitle" idx="1"/>
          </p:nvPr>
        </p:nvSpPr>
        <p:spPr>
          <a:xfrm>
            <a:off x="1371600" y="3657600"/>
            <a:ext cx="6400800" cy="1967089"/>
          </a:xfrm>
        </p:spPr>
        <p:txBody>
          <a:bodyPr>
            <a:normAutofit/>
          </a:bodyPr>
          <a:lstStyle>
            <a:lvl1pPr marL="0" indent="0" algn="ctr">
              <a:buNone/>
              <a:defRPr lang="en-US" sz="3000" b="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Rectangle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lang="en-US" sz="1800" smtClean="0"/>
            </a:lvl1pPr>
          </a:lstStyle>
          <a:p>
            <a:fld id="{BFF23DB2-A892-423C-85B0-6D9B373345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Rectangle 2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lang="en-US" smtClean="0"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w Cen MT" panose="020B06020201040206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Tw Cen MT" panose="020B0602020104020603" pitchFamily="34" charset="0"/>
              </a:defRPr>
            </a:lvl1pPr>
            <a:lvl2pPr>
              <a:defRPr>
                <a:latin typeface="Tw Cen MT" panose="020B0602020104020603" pitchFamily="34" charset="0"/>
              </a:defRPr>
            </a:lvl2pPr>
            <a:lvl3pPr>
              <a:defRPr>
                <a:latin typeface="Tw Cen MT" panose="020B0602020104020603" pitchFamily="34" charset="0"/>
              </a:defRPr>
            </a:lvl3pPr>
            <a:lvl4pPr>
              <a:defRPr>
                <a:latin typeface="Tw Cen MT" panose="020B0602020104020603" pitchFamily="34" charset="0"/>
              </a:defRPr>
            </a:lvl4pPr>
            <a:lvl5pPr>
              <a:defRPr>
                <a:latin typeface="Tw Cen MT" panose="020B06020201040206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04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553200"/>
            <a:ext cx="2133600" cy="304800"/>
          </a:xfrm>
        </p:spPr>
        <p:txBody>
          <a:bodyPr/>
          <a:lstStyle/>
          <a:p>
            <a:fld id="{BFF23DB2-A892-423C-85B0-6D9B373345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latin typeface="Tw Cen MT" panose="020B06020201040206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latin typeface="Tw Cen MT" panose="020B0602020104020603" pitchFamily="34" charset="0"/>
              </a:defRPr>
            </a:lvl1pPr>
            <a:lvl2pPr>
              <a:defRPr>
                <a:latin typeface="Tw Cen MT" panose="020B0602020104020603" pitchFamily="34" charset="0"/>
              </a:defRPr>
            </a:lvl2pPr>
            <a:lvl3pPr>
              <a:defRPr>
                <a:latin typeface="Tw Cen MT" panose="020B0602020104020603" pitchFamily="34" charset="0"/>
              </a:defRPr>
            </a:lvl3pPr>
            <a:lvl4pPr>
              <a:defRPr>
                <a:latin typeface="Tw Cen MT" panose="020B0602020104020603" pitchFamily="34" charset="0"/>
              </a:defRPr>
            </a:lvl4pPr>
            <a:lvl5pPr>
              <a:defRPr>
                <a:latin typeface="Tw Cen MT" panose="020B06020201040206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23DB2-A892-423C-85B0-6D9B373345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B8AEE-A7C0-4163-AF6B-D17BA5E83744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17243-2236-4CFA-BBCF-0687A7F7B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195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B8AEE-A7C0-4163-AF6B-D17BA5E83744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17243-2236-4CFA-BBCF-0687A7F7B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827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B8AEE-A7C0-4163-AF6B-D17BA5E83744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17243-2236-4CFA-BBCF-0687A7F7B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924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B8AEE-A7C0-4163-AF6B-D17BA5E83744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17243-2236-4CFA-BBCF-0687A7F7B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954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B8AEE-A7C0-4163-AF6B-D17BA5E83744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17243-2236-4CFA-BBCF-0687A7F7B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8976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B8AEE-A7C0-4163-AF6B-D17BA5E83744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17243-2236-4CFA-BBCF-0687A7F7B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208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B8AEE-A7C0-4163-AF6B-D17BA5E83744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17243-2236-4CFA-BBCF-0687A7F7B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093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B8AEE-A7C0-4163-AF6B-D17BA5E83744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17243-2236-4CFA-BBCF-0687A7F7B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77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>
          <a:xfrm>
            <a:off x="457200" y="990600"/>
            <a:ext cx="8229600" cy="914400"/>
          </a:xfrm>
        </p:spPr>
        <p:txBody>
          <a:bodyPr/>
          <a:lstStyle>
            <a:lvl1pPr>
              <a:defRPr>
                <a:latin typeface="Tw Cen MT" panose="020B06020201040206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343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04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>
          <a:xfrm>
            <a:off x="7010400" y="6553200"/>
            <a:ext cx="2133600" cy="304800"/>
          </a:xfrm>
        </p:spPr>
        <p:txBody>
          <a:bodyPr/>
          <a:lstStyle>
            <a:lvl1pPr>
              <a:defRPr sz="1800"/>
            </a:lvl1pPr>
          </a:lstStyle>
          <a:p>
            <a:fld id="{BFF23DB2-A892-423C-85B0-6D9B373345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B8AEE-A7C0-4163-AF6B-D17BA5E83744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17243-2236-4CFA-BBCF-0687A7F7B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2980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B8AEE-A7C0-4163-AF6B-D17BA5E83744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17243-2236-4CFA-BBCF-0687A7F7B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8248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B8AEE-A7C0-4163-AF6B-D17BA5E83744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17243-2236-4CFA-BBCF-0687A7F7B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535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>
          <a:xfrm>
            <a:off x="722313" y="2685391"/>
            <a:ext cx="7772400" cy="3112843"/>
          </a:xfrm>
        </p:spPr>
        <p:txBody>
          <a:bodyPr anchor="t">
            <a:normAutofit/>
          </a:bodyPr>
          <a:lstStyle>
            <a:lvl1pPr algn="ctr">
              <a:buNone/>
              <a:defRPr lang="en-US" sz="6000" b="1" dirty="0">
                <a:solidFill>
                  <a:schemeClr val="tx2">
                    <a:shade val="85000"/>
                    <a:satMod val="150000"/>
                  </a:schemeClr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>
          <a:xfrm>
            <a:off x="722313" y="1128932"/>
            <a:ext cx="7772400" cy="1509712"/>
          </a:xfrm>
        </p:spPr>
        <p:txBody>
          <a:bodyPr anchor="b">
            <a:normAutofit/>
          </a:bodyPr>
          <a:lstStyle>
            <a:lvl1pPr algn="ctr">
              <a:buNone/>
              <a:defRPr lang="en-US" sz="2400" b="0" smtClean="0">
                <a:solidFill>
                  <a:schemeClr val="tx2"/>
                </a:solidFill>
                <a:latin typeface="Tw Cen MT" panose="020B0602020104020603" pitchFamily="34" charset="0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04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>
          <a:xfrm>
            <a:off x="7010400" y="6553200"/>
            <a:ext cx="2133600" cy="304800"/>
          </a:xfrm>
        </p:spPr>
        <p:txBody>
          <a:bodyPr/>
          <a:lstStyle>
            <a:lvl1pPr>
              <a:defRPr sz="1800"/>
            </a:lvl1pPr>
          </a:lstStyle>
          <a:p>
            <a:fld id="{BFF23DB2-A892-423C-85B0-6D9B373345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w Cen MT" panose="020B06020201040206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Tw Cen MT" panose="020B0602020104020603" pitchFamily="34" charset="0"/>
              </a:defRPr>
            </a:lvl1pPr>
            <a:lvl2pPr>
              <a:defRPr sz="2400">
                <a:latin typeface="Tw Cen MT" panose="020B0602020104020603" pitchFamily="34" charset="0"/>
              </a:defRPr>
            </a:lvl2pPr>
            <a:lvl3pPr>
              <a:defRPr sz="2000">
                <a:latin typeface="Tw Cen MT" panose="020B0602020104020603" pitchFamily="34" charset="0"/>
              </a:defRPr>
            </a:lvl3pPr>
            <a:lvl4pPr>
              <a:defRPr sz="1800">
                <a:latin typeface="Tw Cen MT" panose="020B0602020104020603" pitchFamily="34" charset="0"/>
              </a:defRPr>
            </a:lvl4pPr>
            <a:lvl5pPr>
              <a:defRPr sz="1800">
                <a:latin typeface="Tw Cen MT" panose="020B06020201040206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latin typeface="Tw Cen MT" panose="020B0602020104020603" pitchFamily="34" charset="0"/>
              </a:defRPr>
            </a:lvl1pPr>
            <a:lvl2pPr>
              <a:defRPr sz="2400">
                <a:latin typeface="Tw Cen MT" panose="020B0602020104020603" pitchFamily="34" charset="0"/>
              </a:defRPr>
            </a:lvl2pPr>
            <a:lvl3pPr>
              <a:defRPr sz="2000">
                <a:latin typeface="Tw Cen MT" panose="020B0602020104020603" pitchFamily="34" charset="0"/>
              </a:defRPr>
            </a:lvl3pPr>
            <a:lvl4pPr>
              <a:defRPr sz="1800">
                <a:latin typeface="Tw Cen MT" panose="020B0602020104020603" pitchFamily="34" charset="0"/>
              </a:defRPr>
            </a:lvl4pPr>
            <a:lvl5pPr>
              <a:defRPr sz="1800">
                <a:latin typeface="Tw Cen MT" panose="020B06020201040206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04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2"/>
          </p:nvPr>
        </p:nvSpPr>
        <p:spPr>
          <a:xfrm>
            <a:off x="7010400" y="6553200"/>
            <a:ext cx="2133600" cy="304800"/>
          </a:xfrm>
        </p:spPr>
        <p:txBody>
          <a:bodyPr/>
          <a:lstStyle/>
          <a:p>
            <a:fld id="{BFF23DB2-A892-423C-85B0-6D9B373345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8229600" cy="838200"/>
          </a:xfrm>
        </p:spPr>
        <p:txBody>
          <a:bodyPr/>
          <a:lstStyle>
            <a:lvl1pPr algn="l">
              <a:defRPr>
                <a:latin typeface="Tw Cen MT" panose="020B06020201040206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4040188" cy="715962"/>
          </a:xfrm>
        </p:spPr>
        <p:txBody>
          <a:bodyPr anchor="b">
            <a:noAutofit/>
          </a:bodyPr>
          <a:lstStyle>
            <a:lvl1pPr marL="0" indent="0" algn="l">
              <a:buNone/>
              <a:defRPr sz="2200" b="1" cap="all" baseline="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Rectangle 3"/>
          <p:cNvSpPr>
            <a:spLocks noGrp="1"/>
          </p:cNvSpPr>
          <p:nvPr>
            <p:ph sz="half" idx="2"/>
          </p:nvPr>
        </p:nvSpPr>
        <p:spPr>
          <a:xfrm>
            <a:off x="457200" y="2514600"/>
            <a:ext cx="4040188" cy="3951288"/>
          </a:xfrm>
        </p:spPr>
        <p:txBody>
          <a:bodyPr/>
          <a:lstStyle>
            <a:lvl1pPr>
              <a:defRPr sz="2400">
                <a:latin typeface="Tw Cen MT" panose="020B0602020104020603" pitchFamily="34" charset="0"/>
              </a:defRPr>
            </a:lvl1pPr>
            <a:lvl2pPr>
              <a:defRPr sz="2000">
                <a:latin typeface="Tw Cen MT" panose="020B0602020104020603" pitchFamily="34" charset="0"/>
              </a:defRPr>
            </a:lvl2pPr>
            <a:lvl3pPr>
              <a:defRPr sz="1800">
                <a:latin typeface="Tw Cen MT" panose="020B0602020104020603" pitchFamily="34" charset="0"/>
              </a:defRPr>
            </a:lvl3pPr>
            <a:lvl4pPr>
              <a:defRPr sz="1600">
                <a:latin typeface="Tw Cen MT" panose="020B0602020104020603" pitchFamily="34" charset="0"/>
              </a:defRPr>
            </a:lvl4pPr>
            <a:lvl5pPr>
              <a:defRPr sz="1600">
                <a:latin typeface="Tw Cen MT" panose="020B0602020104020603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body" sz="quarter" idx="3"/>
          </p:nvPr>
        </p:nvSpPr>
        <p:spPr>
          <a:xfrm>
            <a:off x="4648200" y="1828800"/>
            <a:ext cx="4041775" cy="715962"/>
          </a:xfrm>
        </p:spPr>
        <p:txBody>
          <a:bodyPr anchor="b">
            <a:noAutofit/>
          </a:bodyPr>
          <a:lstStyle>
            <a:lvl1pPr marL="0" indent="0" algn="l">
              <a:buNone/>
              <a:defRPr sz="2200" b="1" cap="all" baseline="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Rectangle 5"/>
          <p:cNvSpPr>
            <a:spLocks noGrp="1"/>
          </p:cNvSpPr>
          <p:nvPr>
            <p:ph sz="quarter" idx="4"/>
          </p:nvPr>
        </p:nvSpPr>
        <p:spPr>
          <a:xfrm>
            <a:off x="4648200" y="2514600"/>
            <a:ext cx="4041775" cy="3951288"/>
          </a:xfrm>
        </p:spPr>
        <p:txBody>
          <a:bodyPr/>
          <a:lstStyle>
            <a:lvl1pPr>
              <a:defRPr sz="2400">
                <a:latin typeface="Tw Cen MT" panose="020B0602020104020603" pitchFamily="34" charset="0"/>
              </a:defRPr>
            </a:lvl1pPr>
            <a:lvl2pPr>
              <a:defRPr sz="2000">
                <a:latin typeface="Tw Cen MT" panose="020B0602020104020603" pitchFamily="34" charset="0"/>
              </a:defRPr>
            </a:lvl2pPr>
            <a:lvl3pPr>
              <a:defRPr sz="1800">
                <a:latin typeface="Tw Cen MT" panose="020B0602020104020603" pitchFamily="34" charset="0"/>
              </a:defRPr>
            </a:lvl3pPr>
            <a:lvl4pPr>
              <a:defRPr sz="1600">
                <a:latin typeface="Tw Cen MT" panose="020B0602020104020603" pitchFamily="34" charset="0"/>
              </a:defRPr>
            </a:lvl4pPr>
            <a:lvl5pPr>
              <a:defRPr sz="1600">
                <a:latin typeface="Tw Cen MT" panose="020B0602020104020603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04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2"/>
          </p:nvPr>
        </p:nvSpPr>
        <p:spPr>
          <a:xfrm>
            <a:off x="7010400" y="6553200"/>
            <a:ext cx="2133600" cy="304800"/>
          </a:xfrm>
        </p:spPr>
        <p:txBody>
          <a:bodyPr/>
          <a:lstStyle/>
          <a:p>
            <a:fld id="{BFF23DB2-A892-423C-85B0-6D9B373345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>
          <a:xfrm>
            <a:off x="381000" y="914400"/>
            <a:ext cx="8229600" cy="914400"/>
          </a:xfrm>
        </p:spPr>
        <p:txBody>
          <a:bodyPr/>
          <a:lstStyle>
            <a:lvl1pPr>
              <a:defRPr lang="en-US">
                <a:latin typeface="Tw Cen MT" panose="020B06020201040206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04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12"/>
          </p:nvPr>
        </p:nvSpPr>
        <p:spPr>
          <a:xfrm>
            <a:off x="7010400" y="6553200"/>
            <a:ext cx="2133600" cy="304800"/>
          </a:xfrm>
        </p:spPr>
        <p:txBody>
          <a:bodyPr/>
          <a:lstStyle/>
          <a:p>
            <a:fld id="{BFF23DB2-A892-423C-85B0-6D9B373345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04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4"/>
          <p:cNvSpPr>
            <a:spLocks noGrp="1"/>
          </p:cNvSpPr>
          <p:nvPr>
            <p:ph type="sldNum" sz="quarter" idx="12"/>
          </p:nvPr>
        </p:nvSpPr>
        <p:spPr>
          <a:xfrm>
            <a:off x="7010400" y="6553200"/>
            <a:ext cx="2133600" cy="304800"/>
          </a:xfrm>
        </p:spPr>
        <p:txBody>
          <a:bodyPr/>
          <a:lstStyle>
            <a:lvl1pPr>
              <a:defRPr sz="1800"/>
            </a:lvl1pPr>
          </a:lstStyle>
          <a:p>
            <a:fld id="{BFF23DB2-A892-423C-85B0-6D9B3733459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28600" y="6477000"/>
            <a:ext cx="86106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0" y="990600"/>
            <a:ext cx="3008313" cy="838200"/>
          </a:xfrm>
        </p:spPr>
        <p:txBody>
          <a:bodyPr anchor="b">
            <a:normAutofit/>
          </a:bodyPr>
          <a:lstStyle>
            <a:lvl1pPr algn="ctr">
              <a:defRPr sz="2400" b="1">
                <a:solidFill>
                  <a:schemeClr val="tx2"/>
                </a:solidFill>
                <a:effectLst>
                  <a:outerShdw blurRad="38100" dist="25400" dir="8220000" algn="tr" rotWithShape="0">
                    <a:prstClr val="black">
                      <a:alpha val="3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3575050" y="990600"/>
            <a:ext cx="5111750" cy="54102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body" sz="half" idx="2"/>
          </p:nvPr>
        </p:nvSpPr>
        <p:spPr>
          <a:xfrm>
            <a:off x="457200" y="1905000"/>
            <a:ext cx="3008313" cy="44958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5"/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04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2"/>
          </p:nvPr>
        </p:nvSpPr>
        <p:spPr>
          <a:xfrm>
            <a:off x="7010400" y="6553200"/>
            <a:ext cx="2133600" cy="304800"/>
          </a:xfrm>
        </p:spPr>
        <p:txBody>
          <a:bodyPr/>
          <a:lstStyle/>
          <a:p>
            <a:fld id="{BFF23DB2-A892-423C-85B0-6D9B373345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27729" y="1062637"/>
            <a:ext cx="4599432" cy="3977640"/>
          </a:xfrm>
          <a:prstGeom prst="rect">
            <a:avLst/>
          </a:prstGeom>
          <a:solidFill>
            <a:schemeClr val="tx2">
              <a:shade val="15000"/>
            </a:schemeClr>
          </a:solidFill>
          <a:ln w="63500">
            <a:noFill/>
            <a:miter lim="800000"/>
          </a:ln>
          <a:effectLst>
            <a:outerShdw blurRad="63500" dist="25400" dir="7200000" algn="t" rotWithShape="0">
              <a:prstClr val="black">
                <a:alpha val="45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45720" rIns="45720" rtlCol="0" anchor="ctr">
            <a:normAutofit/>
          </a:bodyPr>
          <a:lstStyle/>
          <a:p>
            <a:pPr marL="0" indent="-274320" algn="l">
              <a:buClr>
                <a:schemeClr val="accent1"/>
              </a:buClr>
              <a:buSzPct val="80000"/>
              <a:buFont typeface="Wingdings 2" pitchFamily="18" charset="2"/>
              <a:buNone/>
            </a:pPr>
            <a:endParaRPr lang="en-US" sz="20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Rectangle 2"/>
          <p:cNvSpPr>
            <a:spLocks noGrp="1"/>
          </p:cNvSpPr>
          <p:nvPr>
            <p:ph type="title"/>
          </p:nvPr>
        </p:nvSpPr>
        <p:spPr>
          <a:xfrm>
            <a:off x="5514536" y="4343400"/>
            <a:ext cx="3048000" cy="709858"/>
          </a:xfrm>
        </p:spPr>
        <p:txBody>
          <a:bodyPr anchor="t">
            <a:noAutofit/>
          </a:bodyPr>
          <a:lstStyle>
            <a:lvl1pPr algn="l">
              <a:buNone/>
              <a:defRPr sz="2200" b="1">
                <a:solidFill>
                  <a:schemeClr val="tx2"/>
                </a:solidFill>
                <a:effectLst>
                  <a:outerShdw blurRad="38100" dist="25400" dir="8220000" algn="tr" rotWithShape="0">
                    <a:prstClr val="black">
                      <a:alpha val="35000"/>
                    </a:prstClr>
                  </a:outerShdw>
                </a:effectLst>
                <a:latin typeface="Tw Cen MT" panose="020B06020201040206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pic" idx="1"/>
          </p:nvPr>
        </p:nvSpPr>
        <p:spPr>
          <a:xfrm>
            <a:off x="739645" y="1222657"/>
            <a:ext cx="4575601" cy="3657600"/>
          </a:xfrm>
          <a:solidFill>
            <a:schemeClr val="tx2">
              <a:shade val="75000"/>
            </a:schemeClr>
          </a:solidFill>
          <a:ln w="63500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/>
          <a:lstStyle>
            <a:lvl1pPr>
              <a:buNone/>
              <a:defRPr sz="3200">
                <a:latin typeface="Tw Cen MT" panose="020B0602020104020603" pitchFamily="34" charset="0"/>
              </a:defRPr>
            </a:lvl1pPr>
          </a:lstStyle>
          <a:p>
            <a:r>
              <a:rPr lang="en-US" sz="2000" smtClean="0"/>
              <a:t>Click icon to add picture</a:t>
            </a:r>
            <a:endParaRPr lang="en-US" sz="2000" dirty="0"/>
          </a:p>
        </p:txBody>
      </p:sp>
      <p:sp>
        <p:nvSpPr>
          <p:cNvPr id="4" name="Rectangle 4"/>
          <p:cNvSpPr>
            <a:spLocks noGrp="1"/>
          </p:cNvSpPr>
          <p:nvPr>
            <p:ph type="body" sz="half" idx="2"/>
          </p:nvPr>
        </p:nvSpPr>
        <p:spPr>
          <a:xfrm>
            <a:off x="5514536" y="1371600"/>
            <a:ext cx="3044952" cy="2930086"/>
          </a:xfrm>
        </p:spPr>
        <p:txBody>
          <a:bodyPr bIns="0" anchor="b">
            <a:normAutofit/>
          </a:bodyPr>
          <a:lstStyle>
            <a:lvl1pPr marL="0" marR="0" indent="0" algn="l">
              <a:buFontTx/>
              <a:buNone/>
              <a:defRPr sz="1300">
                <a:solidFill>
                  <a:schemeClr val="tx1">
                    <a:tint val="95000"/>
                  </a:schemeClr>
                </a:solidFill>
                <a:latin typeface="Tw Cen MT" panose="020B0602020104020603" pitchFamily="34" charset="0"/>
              </a:defRPr>
            </a:lvl1pPr>
            <a:lvl2pPr marL="460375" marR="0" indent="-112713">
              <a:buFontTx/>
              <a:buNone/>
              <a:defRPr sz="1200"/>
            </a:lvl2pPr>
            <a:lvl3pPr marL="914400" marR="0" indent="-117475">
              <a:buFontTx/>
              <a:buNone/>
              <a:defRPr sz="1000"/>
            </a:lvl3pPr>
            <a:lvl4pPr marL="1316038" marR="0" indent="-112713">
              <a:buFontTx/>
              <a:buNone/>
              <a:defRPr sz="900"/>
            </a:lvl4pPr>
            <a:lvl5pPr marL="1711325" marR="0" indent="-117475">
              <a:buFontTx/>
              <a:buNone/>
              <a:defRPr sz="9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Rectangle 6"/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04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12"/>
          </p:nvPr>
        </p:nvSpPr>
        <p:spPr>
          <a:xfrm>
            <a:off x="7010400" y="6553200"/>
            <a:ext cx="2133600" cy="304800"/>
          </a:xfrm>
        </p:spPr>
        <p:txBody>
          <a:bodyPr/>
          <a:lstStyle/>
          <a:p>
            <a:fld id="{BFF23DB2-A892-423C-85B0-6D9B373345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/>
          </p:cNvSpPr>
          <p:nvPr>
            <p:ph type="title"/>
          </p:nvPr>
        </p:nvSpPr>
        <p:spPr>
          <a:xfrm>
            <a:off x="381000" y="914400"/>
            <a:ext cx="8229600" cy="838200"/>
          </a:xfrm>
          <a:prstGeom prst="rect">
            <a:avLst/>
          </a:prstGeom>
        </p:spPr>
        <p:txBody>
          <a:bodyPr anchor="b" anchorCtr="0">
            <a:normAutofit/>
            <a:scene3d>
              <a:camera prst="orthographicFront"/>
              <a:lightRig rig="soft" dir="t">
                <a:rot lat="0" lon="0" rev="2100000"/>
              </a:lightRig>
            </a:scene3d>
            <a:sp3d prstMaterial="matte">
              <a:bevelT w="38100" h="38100"/>
            </a:sp3d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Rectangle 11"/>
          <p:cNvSpPr>
            <a:spLocks noGrp="1"/>
          </p:cNvSpPr>
          <p:nvPr>
            <p:ph type="body" idx="1"/>
          </p:nvPr>
        </p:nvSpPr>
        <p:spPr>
          <a:xfrm>
            <a:off x="381000" y="1752600"/>
            <a:ext cx="8229600" cy="4648200"/>
          </a:xfrm>
          <a:prstGeom prst="rect">
            <a:avLst/>
          </a:prstGeom>
        </p:spPr>
        <p:txBody>
          <a:bodyPr lIns="45720" rIns="4572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8" name="Rectangle 18"/>
          <p:cNvSpPr>
            <a:spLocks noGrp="1"/>
          </p:cNvSpPr>
          <p:nvPr>
            <p:ph type="ftr" sz="quarter" idx="3"/>
          </p:nvPr>
        </p:nvSpPr>
        <p:spPr>
          <a:xfrm>
            <a:off x="3124200" y="6477000"/>
            <a:ext cx="2895600" cy="381000"/>
          </a:xfrm>
          <a:prstGeom prst="rect">
            <a:avLst/>
          </a:prstGeom>
        </p:spPr>
        <p:txBody>
          <a:bodyPr anchor="b" anchorCtr="0"/>
          <a:lstStyle>
            <a:lvl1pPr algn="ctr">
              <a:defRPr lang="en-US" sz="1200" smtClean="0">
                <a:solidFill>
                  <a:schemeClr val="tx1"/>
                </a:solidFill>
                <a:latin typeface="+mn-lt"/>
                <a:ea typeface="+mn-lt"/>
                <a:cs typeface="+mn-lt"/>
              </a:defRPr>
            </a:lvl1pPr>
          </a:lstStyle>
          <a:p>
            <a:endParaRPr lang="fa-IR" dirty="0"/>
          </a:p>
        </p:txBody>
      </p:sp>
      <p:sp>
        <p:nvSpPr>
          <p:cNvPr id="13" name="Rectangle 15"/>
          <p:cNvSpPr>
            <a:spLocks noGrp="1"/>
          </p:cNvSpPr>
          <p:nvPr>
            <p:ph type="sldNum" sz="quarter" idx="4"/>
          </p:nvPr>
        </p:nvSpPr>
        <p:spPr>
          <a:xfrm>
            <a:off x="7010400" y="6477000"/>
            <a:ext cx="2133600" cy="381000"/>
          </a:xfrm>
          <a:prstGeom prst="rect">
            <a:avLst/>
          </a:prstGeom>
        </p:spPr>
        <p:txBody>
          <a:bodyPr anchor="b" anchorCtr="0"/>
          <a:lstStyle>
            <a:lvl1pPr algn="r">
              <a:defRPr lang="en-US" sz="1800" smtClean="0">
                <a:solidFill>
                  <a:schemeClr val="tx1"/>
                </a:solidFill>
                <a:latin typeface="+mn-lt"/>
                <a:ea typeface="+mn-lt"/>
                <a:cs typeface="+mn-lt"/>
              </a:defRPr>
            </a:lvl1pPr>
          </a:lstStyle>
          <a:p>
            <a:fld id="{BFF23DB2-A892-423C-85B0-6D9B37334594}" type="slidenum">
              <a:rPr lang="fa-IR" smtClean="0"/>
              <a:pPr/>
              <a:t>‹#›</a:t>
            </a:fld>
            <a:endParaRPr lang="fa-IR" dirty="0"/>
          </a:p>
        </p:txBody>
      </p:sp>
      <p:sp>
        <p:nvSpPr>
          <p:cNvPr id="7" name="Rounded Rectangle 6"/>
          <p:cNvSpPr/>
          <p:nvPr/>
        </p:nvSpPr>
        <p:spPr>
          <a:xfrm>
            <a:off x="304800" y="76200"/>
            <a:ext cx="8686800" cy="8382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Tw Cen MT" panose="020B06020201040206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3400" y="76200"/>
            <a:ext cx="7239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Chapter</a:t>
            </a:r>
            <a:r>
              <a:rPr lang="en-US" baseline="0" dirty="0" smtClean="0"/>
              <a:t>  </a:t>
            </a:r>
            <a:r>
              <a:rPr lang="en-US" sz="2400" b="1" baseline="0" dirty="0" smtClean="0">
                <a:solidFill>
                  <a:srgbClr val="C00000"/>
                </a:solidFill>
              </a:rPr>
              <a:t>8</a:t>
            </a:r>
            <a:r>
              <a:rPr lang="en-US" baseline="0" dirty="0" smtClean="0"/>
              <a:t> : </a:t>
            </a:r>
            <a:r>
              <a:rPr lang="en-US" b="1" baseline="0" dirty="0" smtClean="0">
                <a:solidFill>
                  <a:srgbClr val="002060"/>
                </a:solidFill>
              </a:rPr>
              <a:t>Seepage</a:t>
            </a:r>
          </a:p>
          <a:p>
            <a:r>
              <a:rPr lang="en-US" i="1" baseline="0" dirty="0" smtClean="0">
                <a:solidFill>
                  <a:schemeClr val="accent6">
                    <a:lumMod val="75000"/>
                  </a:schemeClr>
                </a:solidFill>
              </a:rPr>
              <a:t>Instructor : </a:t>
            </a:r>
            <a:r>
              <a:rPr lang="en-US" i="1" baseline="0" dirty="0" err="1" smtClean="0">
                <a:solidFill>
                  <a:schemeClr val="accent6">
                    <a:lumMod val="75000"/>
                  </a:schemeClr>
                </a:solidFill>
              </a:rPr>
              <a:t>M.M.Ahmadi</a:t>
            </a:r>
            <a:endParaRPr lang="en-US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9" name="Picture 8" descr="200px-Sharif_logo.svg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115300" y="114300"/>
            <a:ext cx="800100" cy="800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28600" y="6477000"/>
            <a:ext cx="86106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iming>
    <p:tnLst>
      <p:par>
        <p:cTn id="1" dur="indefinite" restart="never" nodeType="tmRoot"/>
      </p:par>
    </p:tnLst>
  </p:timing>
  <p:hf hdr="0" ftr="0"/>
  <p:txStyles>
    <p:titleStyle>
      <a:defPPr>
        <a:defRPr sz="4400">
          <a:solidFill>
            <a:schemeClr val="tx2">
              <a:shade val="85000"/>
              <a:satMod val="150000"/>
            </a:schemeClr>
          </a:solidFill>
          <a:latin typeface="+mj-lt"/>
          <a:ea typeface="+mj-ea"/>
          <a:cs typeface="+mj-cs"/>
        </a:defRPr>
      </a:defPPr>
      <a:lvl1pPr algn="ctr" eaLnBrk="1" hangingPunct="1">
        <a:buNone/>
        <a:defRPr lang="en-US" sz="4800" b="1" strike="noStrike" kern="1200" baseline="0" dirty="0" smtClean="0">
          <a:solidFill>
            <a:schemeClr val="tx2">
              <a:shade val="85000"/>
              <a:satMod val="150000"/>
            </a:schemeClr>
          </a:solidFill>
          <a:effectLst>
            <a:outerShdw blurRad="63500" dist="38100" dir="8220000" algn="tl" rotWithShape="0">
              <a:srgbClr val="000000">
                <a:alpha val="30000"/>
              </a:srgbClr>
            </a:outerShdw>
          </a:effectLst>
          <a:latin typeface="Tw Cen MT" panose="020B0602020104020603" pitchFamily="34" charset="0"/>
          <a:ea typeface="+mj-lt"/>
          <a:cs typeface="+mj-lt"/>
        </a:defRPr>
      </a:lvl1pPr>
    </p:titleStyle>
    <p:bodyStyle>
      <a:defPPr>
        <a:defRPr>
          <a:solidFill>
            <a:schemeClr val="tx1"/>
          </a:solidFill>
          <a:latin typeface="+mn-lt"/>
          <a:ea typeface="+mn-ea"/>
          <a:cs typeface="+mn-cs"/>
        </a:defRPr>
      </a:defPPr>
      <a:lvl1pPr marL="0" indent="-274320" algn="l" eaLnBrk="1" hangingPunct="1">
        <a:buClr>
          <a:schemeClr val="accent1"/>
        </a:buClr>
        <a:buSzPct val="80000"/>
        <a:buFont typeface="Wingdings 2" pitchFamily="18" charset="2"/>
        <a:buChar char=""/>
        <a:defRPr sz="2000">
          <a:solidFill>
            <a:schemeClr val="tx1"/>
          </a:solidFill>
          <a:latin typeface="Tw Cen MT" panose="020B0602020104020603" pitchFamily="34" charset="0"/>
          <a:ea typeface="+mn-lt"/>
          <a:cs typeface="+mn-lt"/>
        </a:defRPr>
      </a:lvl1pPr>
      <a:lvl2pPr marL="557784" indent="-228600" algn="l" eaLnBrk="1" hangingPunct="1">
        <a:buClr>
          <a:schemeClr val="tx2"/>
        </a:buClr>
        <a:buFont typeface="Wingdings 2" pitchFamily="18" charset="2"/>
        <a:buChar char=""/>
        <a:defRPr sz="2000">
          <a:solidFill>
            <a:schemeClr val="tx1"/>
          </a:solidFill>
          <a:latin typeface="Tw Cen MT" panose="020B0602020104020603" pitchFamily="34" charset="0"/>
          <a:ea typeface="+mn-lt"/>
          <a:cs typeface="+mn-lt"/>
        </a:defRPr>
      </a:lvl2pPr>
      <a:lvl3pPr marL="813816" indent="-228600" algn="l" eaLnBrk="1" hangingPunct="1">
        <a:buClr>
          <a:schemeClr val="accent1"/>
        </a:buClr>
        <a:buFont typeface="Wingdings 2" pitchFamily="18" charset="2"/>
        <a:buChar char=""/>
        <a:defRPr sz="2000">
          <a:solidFill>
            <a:schemeClr val="tx1"/>
          </a:solidFill>
          <a:latin typeface="Tw Cen MT" panose="020B0602020104020603" pitchFamily="34" charset="0"/>
          <a:ea typeface="+mn-lt"/>
          <a:cs typeface="+mn-lt"/>
        </a:defRPr>
      </a:lvl3pPr>
      <a:lvl4pPr marL="1069848" indent="-228600" algn="l" eaLnBrk="1" hangingPunct="1">
        <a:buClr>
          <a:schemeClr val="tx2"/>
        </a:buClr>
        <a:buFont typeface="Wingdings 2" pitchFamily="18" charset="2"/>
        <a:buChar char=""/>
        <a:defRPr sz="2000">
          <a:solidFill>
            <a:schemeClr val="tx1"/>
          </a:solidFill>
          <a:latin typeface="Tw Cen MT" panose="020B0602020104020603" pitchFamily="34" charset="0"/>
          <a:ea typeface="+mn-lt"/>
          <a:cs typeface="+mn-lt"/>
        </a:defRPr>
      </a:lvl4pPr>
      <a:lvl5pPr marL="1316736" indent="-228600" algn="l" eaLnBrk="1" hangingPunct="1">
        <a:buClr>
          <a:schemeClr val="accent1"/>
        </a:buClr>
        <a:buFont typeface="Wingdings 2" pitchFamily="18" charset="2"/>
        <a:buChar char=""/>
        <a:defRPr sz="2000">
          <a:solidFill>
            <a:schemeClr val="tx1"/>
          </a:solidFill>
          <a:latin typeface="Tw Cen MT" panose="020B0602020104020603" pitchFamily="34" charset="0"/>
          <a:ea typeface="+mn-lt"/>
          <a:cs typeface="+mn-lt"/>
        </a:defRPr>
      </a:lvl5pPr>
      <a:lvl6pPr marL="1572768" indent="-228600" algn="l" eaLnBrk="1" hangingPunct="1">
        <a:buClr>
          <a:schemeClr val="tx2"/>
        </a:buClr>
        <a:buFont typeface="Wingdings 2" pitchFamily="18" charset="2"/>
        <a:buChar char=""/>
        <a:defRPr lang="en-US" sz="1600" baseline="0" smtClean="0">
          <a:latin typeface="+mn-lt"/>
        </a:defRPr>
      </a:lvl6pPr>
      <a:lvl7pPr marL="1819656" indent="-228600" algn="l" eaLnBrk="1" hangingPunct="1">
        <a:buClr>
          <a:schemeClr val="accent1"/>
        </a:buClr>
        <a:buFont typeface="Wingdings 2" pitchFamily="18" charset="2"/>
        <a:buChar char=""/>
        <a:defRPr lang="en-US" sz="1600" baseline="0" smtClean="0">
          <a:latin typeface="+mn-lt"/>
        </a:defRPr>
      </a:lvl7pPr>
      <a:lvl8pPr marL="2066544" indent="-228600" algn="l" eaLnBrk="1" hangingPunct="1">
        <a:buClr>
          <a:schemeClr val="tx2"/>
        </a:buClr>
        <a:buFont typeface="Wingdings 2" pitchFamily="18" charset="2"/>
        <a:buChar char=""/>
        <a:defRPr sz="1600" baseline="0">
          <a:latin typeface="+mn-lt"/>
        </a:defRPr>
      </a:lvl8pPr>
      <a:lvl9pPr marL="2313432" indent="-228600" algn="l" eaLnBrk="1" hangingPunct="1">
        <a:buClr>
          <a:schemeClr val="accent1"/>
        </a:buClr>
        <a:buFont typeface="Wingdings 2" pitchFamily="18" charset="2"/>
        <a:buChar char=""/>
        <a:defRPr sz="1400" baseline="0">
          <a:latin typeface="+mn-lt"/>
        </a:defRPr>
      </a:lvl9pPr>
    </p:bodyStyle>
    <p:otherStyle>
      <a:defPPr>
        <a:defRPr>
          <a:solidFill>
            <a:schemeClr val="tx1"/>
          </a:solidFill>
          <a:latin typeface="+mn-lt"/>
          <a:ea typeface="+mn-ea"/>
          <a:cs typeface="+mn-cs"/>
        </a:defRPr>
      </a:defPPr>
      <a:lvl1pPr marL="0" eaLnBrk="1" hangingPunct="1"/>
      <a:lvl2pPr marL="457200" eaLnBrk="1" hangingPunct="1"/>
      <a:lvl3pPr marL="914400" eaLnBrk="1" hangingPunct="1"/>
      <a:lvl4pPr marL="1371600" eaLnBrk="1" hangingPunct="1"/>
      <a:lvl5pPr marL="1828800" eaLnBrk="1" hangingPunct="1"/>
      <a:lvl6pPr marL="2286000" eaLnBrk="1" hangingPunct="1"/>
      <a:lvl7pPr marL="2743200" eaLnBrk="1" hangingPunct="1"/>
      <a:lvl8pPr marL="3200400" eaLnBrk="1" hangingPunct="1"/>
      <a:lvl9pPr marL="3657600" eaLnBrk="1" hangingPunct="1"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8AEE-A7C0-4163-AF6B-D17BA5E83744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717243-2236-4CFA-BBCF-0687A7F7B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732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microsoft.com/office/2007/relationships/hdphoto" Target="../media/hdphoto13.wdp"/><Relationship Id="rId5" Type="http://schemas.openxmlformats.org/officeDocument/2006/relationships/image" Target="../media/image27.png"/><Relationship Id="rId4" Type="http://schemas.openxmlformats.org/officeDocument/2006/relationships/image" Target="../media/image26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40.wmf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8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wmf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7" Type="http://schemas.microsoft.com/office/2007/relationships/hdphoto" Target="../media/hdphoto20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microsoft.com/office/2007/relationships/hdphoto" Target="../media/hdphoto19.wdp"/><Relationship Id="rId4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23.wdp"/><Relationship Id="rId4" Type="http://schemas.openxmlformats.org/officeDocument/2006/relationships/image" Target="../media/image53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54.wmf"/><Relationship Id="rId4" Type="http://schemas.openxmlformats.org/officeDocument/2006/relationships/oleObject" Target="../embeddings/oleObject8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9.bin"/><Relationship Id="rId4" Type="http://schemas.microsoft.com/office/2007/relationships/hdphoto" Target="../media/hdphoto24.wdp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2.png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8.wdp"/><Relationship Id="rId4" Type="http://schemas.openxmlformats.org/officeDocument/2006/relationships/image" Target="../media/image75.png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29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2.wdp"/><Relationship Id="rId4" Type="http://schemas.openxmlformats.org/officeDocument/2006/relationships/image" Target="../media/image7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33.wdp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0.png"/><Relationship Id="rId5" Type="http://schemas.openxmlformats.org/officeDocument/2006/relationships/image" Target="../media/image88.png"/><Relationship Id="rId4" Type="http://schemas.openxmlformats.org/officeDocument/2006/relationships/image" Target="../media/image87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4.wdp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JPG"/><Relationship Id="rId4" Type="http://schemas.openxmlformats.org/officeDocument/2006/relationships/image" Target="../media/image86.JPG"/></Relationships>
</file>

<file path=ppt/slides/_rels/slide79.xml.rels><?xml version="1.0" encoding="UTF-8" standalone="yes"?>
<Relationships xmlns="http://schemas.openxmlformats.org/package/2006/relationships"><Relationship Id="rId3" Type="http://schemas.microsoft.com/office/2007/relationships/hdphoto" Target="../media/hdphoto35.wdp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.ppt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90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microsoft.com/office/2007/relationships/hdphoto" Target="../media/hdphoto36.wdp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microsoft.com/office/2007/relationships/hdphoto" Target="../media/hdphoto37.wdp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8.wdp"/></Relationships>
</file>

<file path=ppt/slides/_rels/slide88.xml.rels><?xml version="1.0" encoding="UTF-8" standalone="yes"?>
<Relationships xmlns="http://schemas.openxmlformats.org/package/2006/relationships"><Relationship Id="rId3" Type="http://schemas.microsoft.com/office/2007/relationships/hdphoto" Target="../media/hdphoto39.wdp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0.wdp"/><Relationship Id="rId4" Type="http://schemas.openxmlformats.org/officeDocument/2006/relationships/image" Target="../media/image100.png"/></Relationships>
</file>

<file path=ppt/slides/_rels/slide89.xml.rels><?xml version="1.0" encoding="UTF-8" standalone="yes"?>
<Relationships xmlns="http://schemas.openxmlformats.org/package/2006/relationships"><Relationship Id="rId3" Type="http://schemas.microsoft.com/office/2007/relationships/hdphoto" Target="../media/hdphoto41.wdp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microsoft.com/office/2007/relationships/hdphoto" Target="../media/hdphoto42.wdp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FF23DB2-A892-423C-85B0-6D9B37334594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85800" y="990601"/>
            <a:ext cx="7772400" cy="2609850"/>
          </a:xfrm>
        </p:spPr>
        <p:txBody>
          <a:bodyPr/>
          <a:lstStyle/>
          <a:p>
            <a:r>
              <a:rPr lang="en-US" dirty="0" smtClean="0"/>
              <a:t>Soil Mechanics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71600" y="3657600"/>
            <a:ext cx="6400800" cy="1967089"/>
          </a:xfrm>
        </p:spPr>
        <p:txBody>
          <a:bodyPr/>
          <a:lstStyle/>
          <a:p>
            <a:r>
              <a:rPr lang="en-US" dirty="0" smtClean="0"/>
              <a:t>Instructor:</a:t>
            </a:r>
          </a:p>
          <a:p>
            <a:r>
              <a:rPr lang="en-US" dirty="0" err="1" smtClean="0"/>
              <a:t>M.M.Ahmadi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2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loud 5"/>
          <p:cNvSpPr/>
          <p:nvPr/>
        </p:nvSpPr>
        <p:spPr>
          <a:xfrm>
            <a:off x="76200" y="4952999"/>
            <a:ext cx="2590800" cy="914401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Analytical Solution</a:t>
            </a:r>
          </a:p>
          <a:p>
            <a:pPr>
              <a:lnSpc>
                <a:spcPct val="200000"/>
              </a:lnSpc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Finite Element</a:t>
            </a:r>
          </a:p>
          <a:p>
            <a:pPr>
              <a:lnSpc>
                <a:spcPct val="200000"/>
              </a:lnSpc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Finite Difference 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Electrical Analogy</a:t>
            </a:r>
          </a:p>
          <a:p>
            <a:pPr>
              <a:lnSpc>
                <a:spcPct val="200000"/>
              </a:lnSpc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Flow Net</a:t>
            </a:r>
          </a:p>
          <a:p>
            <a:pPr>
              <a:lnSpc>
                <a:spcPct val="200000"/>
              </a:lnSpc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23DB2-A892-423C-85B0-6D9B3733459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9144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Solutions for Laplace’s </a:t>
            </a:r>
            <a:r>
              <a:rPr lang="en-US" sz="2400" dirty="0"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Equation of Continuity</a:t>
            </a:r>
          </a:p>
        </p:txBody>
      </p:sp>
    </p:spTree>
    <p:extLst>
      <p:ext uri="{BB962C8B-B14F-4D97-AF65-F5344CB8AC3E}">
        <p14:creationId xmlns:p14="http://schemas.microsoft.com/office/powerpoint/2010/main" val="327309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BFF23DB2-A892-423C-85B0-6D9B37334594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65" y="1651184"/>
            <a:ext cx="7321505" cy="470895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2518" y="1000919"/>
            <a:ext cx="8229600" cy="533400"/>
          </a:xfrm>
        </p:spPr>
        <p:txBody>
          <a:bodyPr>
            <a:noAutofit/>
          </a:bodyPr>
          <a:lstStyle/>
          <a:p>
            <a:r>
              <a:rPr lang="en-US" sz="2800" dirty="0" smtClean="0"/>
              <a:t>Flow Nets</a:t>
            </a:r>
            <a:endParaRPr lang="en-US" sz="28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4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724400"/>
          </a:xfrm>
        </p:spPr>
        <p:txBody>
          <a:bodyPr>
            <a:normAutofit/>
          </a:bodyPr>
          <a:lstStyle/>
          <a:p>
            <a:pPr indent="0" algn="just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equation for flow nets originates from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Darcy’s Law. </a:t>
            </a:r>
            <a:endParaRPr lang="en-US" sz="24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algn="just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algn="just">
              <a:buNone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algn="just">
              <a:lnSpc>
                <a:spcPct val="150000"/>
              </a:lnSpc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Flow Net solution is equivalent to solving the governing equations of flow for a uniform isotropic aquifer with well-defined boundary conditions.</a:t>
            </a:r>
          </a:p>
          <a:p>
            <a:pPr indent="0" algn="just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23DB2-A892-423C-85B0-6D9B37334594}" type="slidenum">
              <a:rPr lang="en-US" sz="160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12</a:t>
            </a:fld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990600"/>
            <a:ext cx="8229600" cy="609600"/>
          </a:xfrm>
        </p:spPr>
        <p:txBody>
          <a:bodyPr>
            <a:noAutofit/>
          </a:bodyPr>
          <a:lstStyle/>
          <a:p>
            <a:r>
              <a:rPr lang="en-US" sz="32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Flow Nets</a:t>
            </a:r>
            <a:endParaRPr lang="en-US" sz="3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45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BFF23DB2-A892-423C-85B0-6D9B3733459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33400" y="1761811"/>
            <a:ext cx="838522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200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continuity equation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an isotropic medium represents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two orthogonal families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 curves—that is, the </a:t>
            </a:r>
            <a:r>
              <a:rPr lang="en-US" sz="2200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 lines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and the </a:t>
            </a:r>
            <a:r>
              <a:rPr lang="en-US" sz="2200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equipotential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lines.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200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 line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is a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line along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which a water particle will travel from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upstream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to the downstream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side.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US" sz="2200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equipotential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line is a line along which the potential head at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all points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equal.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 combination of a number of flow lines and equipotential lines is called a </a:t>
            </a:r>
            <a:r>
              <a:rPr lang="en-US" sz="2200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 </a:t>
            </a:r>
            <a:r>
              <a:rPr lang="en-US" sz="2200" u="sng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fa-IR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2518" y="1000919"/>
            <a:ext cx="8229600" cy="533400"/>
          </a:xfrm>
        </p:spPr>
        <p:txBody>
          <a:bodyPr>
            <a:noAutofit/>
          </a:bodyPr>
          <a:lstStyle/>
          <a:p>
            <a:r>
              <a:rPr lang="en-US" sz="2800" dirty="0" smtClean="0"/>
              <a:t>Flow Nets</a:t>
            </a:r>
            <a:endParaRPr lang="en-US" sz="28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63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BFF23DB2-A892-423C-85B0-6D9B3733459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33400" y="1761811"/>
            <a:ext cx="838522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are constructed for the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calculation of </a:t>
            </a:r>
            <a:r>
              <a:rPr lang="en-US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groundwater flow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and the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 of heads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in the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media.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complete the graphic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construction of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flow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net :</a:t>
            </a:r>
          </a:p>
          <a:p>
            <a:pPr algn="just">
              <a:lnSpc>
                <a:spcPct val="150000"/>
              </a:lnSpc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The equipotential lines intersect the flow lines at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 angles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The flow elements formed are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approximate squares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2518" y="1000919"/>
            <a:ext cx="8229600" cy="533400"/>
          </a:xfrm>
        </p:spPr>
        <p:txBody>
          <a:bodyPr>
            <a:noAutofit/>
          </a:bodyPr>
          <a:lstStyle/>
          <a:p>
            <a:r>
              <a:rPr lang="en-US" sz="2800" dirty="0" smtClean="0"/>
              <a:t>Flow Nets</a:t>
            </a:r>
            <a:endParaRPr lang="en-US" sz="28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11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BFF23DB2-A892-423C-85B0-6D9B37334594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21" b="4335"/>
          <a:stretch/>
        </p:blipFill>
        <p:spPr>
          <a:xfrm>
            <a:off x="1760356" y="1733115"/>
            <a:ext cx="5715000" cy="360818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70526" y="5540093"/>
            <a:ext cx="6494659" cy="830997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i="1" dirty="0" err="1">
                <a:solidFill>
                  <a:srgbClr val="FF0000"/>
                </a:solidFill>
                <a:latin typeface="Tw Cen MT" panose="020B0602020104020603" pitchFamily="34" charset="0"/>
              </a:rPr>
              <a:t>N</a:t>
            </a:r>
            <a:r>
              <a:rPr lang="en-US" sz="2400" i="1" baseline="-25000" dirty="0" err="1">
                <a:solidFill>
                  <a:srgbClr val="FF0000"/>
                </a:solidFill>
                <a:latin typeface="Tw Cen MT" panose="020B0602020104020603" pitchFamily="34" charset="0"/>
              </a:rPr>
              <a:t>f</a:t>
            </a:r>
            <a:r>
              <a:rPr lang="en-US" i="1" dirty="0">
                <a:latin typeface="Tw Cen MT" panose="020B0602020104020603" pitchFamily="34" charset="0"/>
              </a:rPr>
              <a:t> </a:t>
            </a:r>
            <a:r>
              <a:rPr lang="en-US" dirty="0" smtClean="0">
                <a:latin typeface="Tw Cen MT" panose="020B0602020104020603" pitchFamily="34" charset="0"/>
              </a:rPr>
              <a:t>= </a:t>
            </a:r>
            <a:r>
              <a:rPr lang="en-US" dirty="0">
                <a:latin typeface="Tw Cen MT" panose="020B0602020104020603" pitchFamily="34" charset="0"/>
              </a:rPr>
              <a:t>the </a:t>
            </a:r>
            <a:r>
              <a:rPr lang="en-US" dirty="0" smtClean="0">
                <a:latin typeface="Tw Cen MT" panose="020B0602020104020603" pitchFamily="34" charset="0"/>
              </a:rPr>
              <a:t>number of </a:t>
            </a:r>
            <a:r>
              <a:rPr lang="en-US" dirty="0">
                <a:latin typeface="Tw Cen MT" panose="020B0602020104020603" pitchFamily="34" charset="0"/>
              </a:rPr>
              <a:t>flow channels in the flow </a:t>
            </a:r>
            <a:r>
              <a:rPr lang="en-US" dirty="0" smtClean="0">
                <a:latin typeface="Tw Cen MT" panose="020B0602020104020603" pitchFamily="34" charset="0"/>
              </a:rPr>
              <a:t>net </a:t>
            </a:r>
          </a:p>
          <a:p>
            <a:r>
              <a:rPr lang="en-US" sz="2400" i="1" dirty="0" err="1" smtClean="0">
                <a:solidFill>
                  <a:srgbClr val="FF0000"/>
                </a:solidFill>
                <a:latin typeface="Tw Cen MT" panose="020B0602020104020603" pitchFamily="34" charset="0"/>
              </a:rPr>
              <a:t>N</a:t>
            </a:r>
            <a:r>
              <a:rPr lang="en-US" sz="2400" i="1" baseline="-25000" dirty="0" err="1" smtClean="0">
                <a:solidFill>
                  <a:srgbClr val="FF0000"/>
                </a:solidFill>
                <a:latin typeface="Tw Cen MT" panose="020B0602020104020603" pitchFamily="34" charset="0"/>
              </a:rPr>
              <a:t>d</a:t>
            </a:r>
            <a:r>
              <a:rPr lang="en-US" i="1" dirty="0" smtClean="0">
                <a:latin typeface="Tw Cen MT" panose="020B0602020104020603" pitchFamily="34" charset="0"/>
              </a:rPr>
              <a:t> </a:t>
            </a:r>
            <a:r>
              <a:rPr lang="en-US" dirty="0" smtClean="0">
                <a:latin typeface="Tw Cen MT" panose="020B0602020104020603" pitchFamily="34" charset="0"/>
              </a:rPr>
              <a:t>= </a:t>
            </a:r>
            <a:r>
              <a:rPr lang="en-US" dirty="0">
                <a:latin typeface="Tw Cen MT" panose="020B0602020104020603" pitchFamily="34" charset="0"/>
              </a:rPr>
              <a:t>the number of potential drops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72518" y="1000919"/>
            <a:ext cx="8229600" cy="533400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effectLst/>
              </a:rPr>
              <a:t>Flow Nets under a sheet pile</a:t>
            </a:r>
            <a:endParaRPr lang="en-US" sz="2800" dirty="0">
              <a:solidFill>
                <a:schemeClr val="tx1"/>
              </a:solidFill>
              <a:effectLst/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5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BFF23DB2-A892-423C-85B0-6D9B37334594}" type="slidenum">
              <a:rPr lang="en-US" sz="160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16</a:t>
            </a:fld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3400" y="1394602"/>
            <a:ext cx="8385220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For the flow net under sheet pile,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following </a:t>
            </a:r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boundary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conditions apply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 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The upstream and downstream surfaces of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 permeable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layer (</a:t>
            </a:r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lines ab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de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 are equipotential lines.</a:t>
            </a:r>
          </a:p>
          <a:p>
            <a:pPr algn="just">
              <a:lnSpc>
                <a:spcPct val="150000"/>
              </a:lnSpc>
            </a:pPr>
            <a:r>
              <a:rPr lang="en-US" sz="2000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 2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Because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are equipotential lines, all the flow lines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intersect them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at right angles.</a:t>
            </a:r>
          </a:p>
          <a:p>
            <a:pPr algn="just">
              <a:lnSpc>
                <a:spcPct val="150000"/>
              </a:lnSpc>
            </a:pPr>
            <a:r>
              <a:rPr lang="en-US" sz="2000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 3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The boundary of the impervious layer—that is,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 </a:t>
            </a:r>
            <a:r>
              <a:rPr lang="en-US" sz="2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—is a flow line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so is the surface of the impervious sheet pile,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 </a:t>
            </a:r>
            <a:r>
              <a:rPr lang="en-US" sz="2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2000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 4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The equipotential lines intersect </a:t>
            </a:r>
            <a:r>
              <a:rPr lang="en-US" sz="2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lines at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right angles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861202"/>
            <a:ext cx="8229600" cy="533400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Flow Nets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34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76400"/>
            <a:ext cx="6143740" cy="463413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23DB2-A892-423C-85B0-6D9B3733459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72518" y="1000919"/>
            <a:ext cx="8229600" cy="533400"/>
          </a:xfrm>
          <a:prstGeom prst="rect">
            <a:avLst/>
          </a:prstGeom>
        </p:spPr>
        <p:txBody>
          <a:bodyPr anchor="b" anchorCtr="0">
            <a:noAutofit/>
            <a:scene3d>
              <a:camera prst="orthographicFront"/>
              <a:lightRig rig="soft" dir="t">
                <a:rot lat="0" lon="0" rev="2100000"/>
              </a:lightRig>
            </a:scene3d>
            <a:sp3d prstMaterial="matte">
              <a:bevelT w="38100" h="38100"/>
            </a:sp3d>
          </a:bodyPr>
          <a:lstStyle>
            <a:defPPr>
              <a:defRPr sz="4400">
                <a:solidFill>
                  <a:schemeClr val="tx2">
                    <a:shade val="85000"/>
                    <a:satMod val="150000"/>
                  </a:schemeClr>
                </a:solidFill>
                <a:latin typeface="+mj-lt"/>
                <a:ea typeface="+mj-ea"/>
                <a:cs typeface="+mj-cs"/>
              </a:defRPr>
            </a:defPPr>
            <a:lvl1pPr algn="ctr" eaLnBrk="1" hangingPunct="1">
              <a:buNone/>
              <a:defRPr lang="en-US" sz="4800" b="1" strike="noStrike" kern="1200" baseline="0">
                <a:solidFill>
                  <a:schemeClr val="tx2">
                    <a:shade val="85000"/>
                    <a:satMod val="150000"/>
                  </a:schemeClr>
                </a:solidFill>
                <a:effectLst>
                  <a:outerShdw blurRad="63500" dist="38100" dir="8220000" algn="tl" rotWithShape="0">
                    <a:srgbClr val="000000">
                      <a:alpha val="30000"/>
                    </a:srgbClr>
                  </a:outerShdw>
                </a:effectLst>
                <a:latin typeface="Tw Cen MT" panose="020B0602020104020603" pitchFamily="34" charset="0"/>
                <a:ea typeface="+mj-lt"/>
                <a:cs typeface="+mj-lt"/>
              </a:defRPr>
            </a:lvl1pPr>
          </a:lstStyle>
          <a:p>
            <a:r>
              <a:rPr lang="en-US" sz="2800" dirty="0" smtClean="0">
                <a:solidFill>
                  <a:schemeClr val="tx1"/>
                </a:solidFill>
                <a:effectLst/>
              </a:rPr>
              <a:t>Flow Nets under a sheet pile</a:t>
            </a:r>
            <a:endParaRPr lang="en-US" sz="2800" dirty="0">
              <a:solidFill>
                <a:schemeClr val="tx1"/>
              </a:solidFill>
              <a:effectLst/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73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89" y="2362200"/>
            <a:ext cx="8114538" cy="329553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BFF23DB2-A892-423C-85B0-6D9B37334594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72518" y="1000919"/>
            <a:ext cx="8229600" cy="533400"/>
          </a:xfrm>
        </p:spPr>
        <p:txBody>
          <a:bodyPr>
            <a:noAutofit/>
          </a:bodyPr>
          <a:lstStyle/>
          <a:p>
            <a:r>
              <a:rPr lang="en-US" sz="28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Flow </a:t>
            </a:r>
            <a:r>
              <a:rPr lang="en-US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Nets under a dam with toe </a:t>
            </a:r>
            <a:r>
              <a:rPr lang="en-US" sz="28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filter</a:t>
            </a:r>
            <a:endParaRPr lang="en-US" sz="2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43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mso92FE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9049" y="968376"/>
            <a:ext cx="9124951" cy="5889624"/>
          </a:xfrm>
          <a:prstGeom prst="rect">
            <a:avLst/>
          </a:prstGeom>
          <a:noFill/>
        </p:spPr>
      </p:pic>
      <p:sp>
        <p:nvSpPr>
          <p:cNvPr id="8" name="Text Box 28"/>
          <p:cNvSpPr txBox="1">
            <a:spLocks noChangeArrowheads="1"/>
          </p:cNvSpPr>
          <p:nvPr/>
        </p:nvSpPr>
        <p:spPr bwMode="auto">
          <a:xfrm>
            <a:off x="0" y="6491288"/>
            <a:ext cx="3816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omic Sans MS" pitchFamily="66" charset="0"/>
              </a:rPr>
              <a:t>1.  Draw Flow Channel Boundaries</a:t>
            </a:r>
            <a:endParaRPr lang="en-CA" dirty="0">
              <a:latin typeface="Comic Sans MS" pitchFamily="66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BFF23DB2-A892-423C-85B0-6D9B37334594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7010400" y="6553200"/>
            <a:ext cx="2133600" cy="304800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defPPr>
              <a:defRPr lang="en-US"/>
            </a:defPPr>
            <a:lvl1pPr marL="0" algn="ctr" defTabSz="914400" rtl="0" latinLnBrk="0">
              <a:defRPr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F23DB2-A892-423C-85B0-6D9B37334594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9" name="Text Box 33"/>
          <p:cNvSpPr txBox="1">
            <a:spLocks noChangeArrowheads="1"/>
          </p:cNvSpPr>
          <p:nvPr/>
        </p:nvSpPr>
        <p:spPr bwMode="auto">
          <a:xfrm>
            <a:off x="4570413" y="6491288"/>
            <a:ext cx="3962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omic Sans MS" pitchFamily="66" charset="0"/>
              </a:rPr>
              <a:t>2.  Draw </a:t>
            </a:r>
            <a:r>
              <a:rPr lang="en-US" dirty="0" err="1">
                <a:latin typeface="Comic Sans MS" pitchFamily="66" charset="0"/>
              </a:rPr>
              <a:t>Equipotential</a:t>
            </a:r>
            <a:r>
              <a:rPr lang="en-US" dirty="0">
                <a:latin typeface="Comic Sans MS" pitchFamily="66" charset="0"/>
              </a:rPr>
              <a:t> Boundaries</a:t>
            </a:r>
            <a:endParaRPr lang="en-CA" dirty="0">
              <a:latin typeface="Comic Sans MS" pitchFamily="66" charset="0"/>
            </a:endParaRPr>
          </a:p>
        </p:txBody>
      </p:sp>
      <p:sp>
        <p:nvSpPr>
          <p:cNvPr id="10" name="Rectangle 40"/>
          <p:cNvSpPr>
            <a:spLocks noChangeArrowheads="1"/>
          </p:cNvSpPr>
          <p:nvPr/>
        </p:nvSpPr>
        <p:spPr bwMode="auto">
          <a:xfrm>
            <a:off x="482168" y="1131887"/>
            <a:ext cx="9072563" cy="158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 smtClean="0">
                <a:latin typeface="Tw Cen MT" panose="020B0602020104020603" pitchFamily="34" charset="0"/>
                <a:ea typeface="+mn-lt"/>
                <a:cs typeface="+mn-lt"/>
              </a:rPr>
              <a:t>To construct a flow net, you must start with a </a:t>
            </a:r>
            <a:r>
              <a:rPr lang="en-US" sz="2400" dirty="0" smtClean="0">
                <a:solidFill>
                  <a:srgbClr val="FF0000"/>
                </a:solidFill>
                <a:latin typeface="Tw Cen MT" panose="020B0602020104020603" pitchFamily="34" charset="0"/>
                <a:ea typeface="+mn-lt"/>
                <a:cs typeface="+mn-lt"/>
              </a:rPr>
              <a:t>scale drawing </a:t>
            </a:r>
            <a:r>
              <a:rPr lang="en-US" sz="2400" dirty="0" smtClean="0">
                <a:latin typeface="Tw Cen MT" panose="020B0602020104020603" pitchFamily="34" charset="0"/>
                <a:ea typeface="+mn-lt"/>
                <a:cs typeface="+mn-lt"/>
              </a:rPr>
              <a:t>of the hydraulic structure:</a:t>
            </a:r>
            <a:endParaRPr lang="en-CA" sz="2400" dirty="0" smtClean="0">
              <a:latin typeface="Tw Cen MT" panose="020B0602020104020603" pitchFamily="34" charset="0"/>
              <a:ea typeface="+mn-lt"/>
              <a:cs typeface="+mn-lt"/>
            </a:endParaRPr>
          </a:p>
        </p:txBody>
      </p:sp>
      <p:sp>
        <p:nvSpPr>
          <p:cNvPr id="11" name="Freeform 14"/>
          <p:cNvSpPr>
            <a:spLocks/>
          </p:cNvSpPr>
          <p:nvPr/>
        </p:nvSpPr>
        <p:spPr bwMode="auto">
          <a:xfrm>
            <a:off x="3779838" y="2954337"/>
            <a:ext cx="1023937" cy="2486025"/>
          </a:xfrm>
          <a:custGeom>
            <a:avLst/>
            <a:gdLst/>
            <a:ahLst/>
            <a:cxnLst>
              <a:cxn ang="0">
                <a:pos x="0" y="8"/>
              </a:cxn>
              <a:cxn ang="0">
                <a:pos x="69" y="622"/>
              </a:cxn>
              <a:cxn ang="0">
                <a:pos x="179" y="1253"/>
              </a:cxn>
              <a:cxn ang="0">
                <a:pos x="334" y="1563"/>
              </a:cxn>
              <a:cxn ang="0">
                <a:pos x="481" y="1234"/>
              </a:cxn>
              <a:cxn ang="0">
                <a:pos x="581" y="613"/>
              </a:cxn>
              <a:cxn ang="0">
                <a:pos x="645" y="0"/>
              </a:cxn>
            </a:cxnLst>
            <a:rect l="0" t="0" r="r" b="b"/>
            <a:pathLst>
              <a:path w="645" h="1566">
                <a:moveTo>
                  <a:pt x="0" y="8"/>
                </a:moveTo>
                <a:cubicBezTo>
                  <a:pt x="12" y="110"/>
                  <a:pt x="39" y="415"/>
                  <a:pt x="69" y="622"/>
                </a:cubicBezTo>
                <a:cubicBezTo>
                  <a:pt x="99" y="829"/>
                  <a:pt x="135" y="1096"/>
                  <a:pt x="179" y="1253"/>
                </a:cubicBezTo>
                <a:cubicBezTo>
                  <a:pt x="223" y="1410"/>
                  <a:pt x="284" y="1566"/>
                  <a:pt x="334" y="1563"/>
                </a:cubicBezTo>
                <a:cubicBezTo>
                  <a:pt x="384" y="1560"/>
                  <a:pt x="440" y="1392"/>
                  <a:pt x="481" y="1234"/>
                </a:cubicBezTo>
                <a:cubicBezTo>
                  <a:pt x="522" y="1076"/>
                  <a:pt x="554" y="819"/>
                  <a:pt x="581" y="613"/>
                </a:cubicBezTo>
                <a:cubicBezTo>
                  <a:pt x="608" y="407"/>
                  <a:pt x="632" y="128"/>
                  <a:pt x="645" y="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" name="Freeform 15"/>
          <p:cNvSpPr>
            <a:spLocks/>
          </p:cNvSpPr>
          <p:nvPr/>
        </p:nvSpPr>
        <p:spPr bwMode="auto">
          <a:xfrm>
            <a:off x="3097213" y="2949575"/>
            <a:ext cx="2293937" cy="27241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3" y="667"/>
              </a:cxn>
              <a:cxn ang="0">
                <a:pos x="311" y="1243"/>
              </a:cxn>
              <a:cxn ang="0">
                <a:pos x="768" y="1710"/>
              </a:cxn>
              <a:cxn ang="0">
                <a:pos x="1152" y="1280"/>
              </a:cxn>
              <a:cxn ang="0">
                <a:pos x="1372" y="649"/>
              </a:cxn>
              <a:cxn ang="0">
                <a:pos x="1445" y="18"/>
              </a:cxn>
            </a:cxnLst>
            <a:rect l="0" t="0" r="r" b="b"/>
            <a:pathLst>
              <a:path w="1445" h="1716">
                <a:moveTo>
                  <a:pt x="0" y="0"/>
                </a:moveTo>
                <a:cubicBezTo>
                  <a:pt x="14" y="111"/>
                  <a:pt x="31" y="460"/>
                  <a:pt x="83" y="667"/>
                </a:cubicBezTo>
                <a:cubicBezTo>
                  <a:pt x="135" y="874"/>
                  <a:pt x="197" y="1069"/>
                  <a:pt x="311" y="1243"/>
                </a:cubicBezTo>
                <a:cubicBezTo>
                  <a:pt x="425" y="1417"/>
                  <a:pt x="628" y="1704"/>
                  <a:pt x="768" y="1710"/>
                </a:cubicBezTo>
                <a:cubicBezTo>
                  <a:pt x="908" y="1716"/>
                  <a:pt x="1051" y="1457"/>
                  <a:pt x="1152" y="1280"/>
                </a:cubicBezTo>
                <a:cubicBezTo>
                  <a:pt x="1253" y="1103"/>
                  <a:pt x="1323" y="859"/>
                  <a:pt x="1372" y="649"/>
                </a:cubicBezTo>
                <a:cubicBezTo>
                  <a:pt x="1421" y="439"/>
                  <a:pt x="1430" y="149"/>
                  <a:pt x="1445" y="18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" name="Freeform 16"/>
          <p:cNvSpPr>
            <a:spLocks/>
          </p:cNvSpPr>
          <p:nvPr/>
        </p:nvSpPr>
        <p:spPr bwMode="auto">
          <a:xfrm>
            <a:off x="306388" y="3397250"/>
            <a:ext cx="3960812" cy="1723055"/>
          </a:xfrm>
          <a:custGeom>
            <a:avLst/>
            <a:gdLst/>
            <a:ahLst/>
            <a:cxnLst>
              <a:cxn ang="0">
                <a:pos x="2495" y="8"/>
              </a:cxn>
              <a:cxn ang="0">
                <a:pos x="2358" y="8"/>
              </a:cxn>
              <a:cxn ang="0">
                <a:pos x="1990" y="58"/>
              </a:cxn>
              <a:cxn ang="0">
                <a:pos x="1433" y="195"/>
              </a:cxn>
              <a:cxn ang="0">
                <a:pos x="726" y="552"/>
              </a:cxn>
              <a:cxn ang="0">
                <a:pos x="0" y="1187"/>
              </a:cxn>
            </a:cxnLst>
            <a:rect l="0" t="0" r="r" b="b"/>
            <a:pathLst>
              <a:path w="2495" h="1187">
                <a:moveTo>
                  <a:pt x="2495" y="8"/>
                </a:moveTo>
                <a:cubicBezTo>
                  <a:pt x="2468" y="4"/>
                  <a:pt x="2442" y="0"/>
                  <a:pt x="2358" y="8"/>
                </a:cubicBezTo>
                <a:cubicBezTo>
                  <a:pt x="2274" y="16"/>
                  <a:pt x="2144" y="27"/>
                  <a:pt x="1990" y="58"/>
                </a:cubicBezTo>
                <a:cubicBezTo>
                  <a:pt x="1836" y="89"/>
                  <a:pt x="1644" y="113"/>
                  <a:pt x="1433" y="195"/>
                </a:cubicBezTo>
                <a:cubicBezTo>
                  <a:pt x="1222" y="277"/>
                  <a:pt x="965" y="387"/>
                  <a:pt x="726" y="552"/>
                </a:cubicBezTo>
                <a:cubicBezTo>
                  <a:pt x="487" y="717"/>
                  <a:pt x="243" y="952"/>
                  <a:pt x="0" y="1187"/>
                </a:cubicBezTo>
              </a:path>
            </a:pathLst>
          </a:cu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" name="Freeform 18"/>
          <p:cNvSpPr>
            <a:spLocks/>
          </p:cNvSpPr>
          <p:nvPr/>
        </p:nvSpPr>
        <p:spPr bwMode="auto">
          <a:xfrm>
            <a:off x="509588" y="3817937"/>
            <a:ext cx="3744912" cy="2183214"/>
          </a:xfrm>
          <a:custGeom>
            <a:avLst/>
            <a:gdLst/>
            <a:ahLst/>
            <a:cxnLst>
              <a:cxn ang="0">
                <a:pos x="2359" y="7"/>
              </a:cxn>
              <a:cxn ang="0">
                <a:pos x="2222" y="7"/>
              </a:cxn>
              <a:cxn ang="0">
                <a:pos x="1918" y="50"/>
              </a:cxn>
              <a:cxn ang="0">
                <a:pos x="1379" y="178"/>
              </a:cxn>
              <a:cxn ang="0">
                <a:pos x="775" y="489"/>
              </a:cxn>
              <a:cxn ang="0">
                <a:pos x="227" y="960"/>
              </a:cxn>
              <a:cxn ang="0">
                <a:pos x="0" y="1504"/>
              </a:cxn>
            </a:cxnLst>
            <a:rect l="0" t="0" r="r" b="b"/>
            <a:pathLst>
              <a:path w="2359" h="1504">
                <a:moveTo>
                  <a:pt x="2359" y="7"/>
                </a:moveTo>
                <a:cubicBezTo>
                  <a:pt x="2327" y="3"/>
                  <a:pt x="2295" y="0"/>
                  <a:pt x="2222" y="7"/>
                </a:cubicBezTo>
                <a:cubicBezTo>
                  <a:pt x="2149" y="14"/>
                  <a:pt x="2058" y="22"/>
                  <a:pt x="1918" y="50"/>
                </a:cubicBezTo>
                <a:cubicBezTo>
                  <a:pt x="1778" y="78"/>
                  <a:pt x="1569" y="105"/>
                  <a:pt x="1379" y="178"/>
                </a:cubicBezTo>
                <a:cubicBezTo>
                  <a:pt x="1189" y="251"/>
                  <a:pt x="967" y="359"/>
                  <a:pt x="775" y="489"/>
                </a:cubicBezTo>
                <a:cubicBezTo>
                  <a:pt x="583" y="619"/>
                  <a:pt x="356" y="791"/>
                  <a:pt x="227" y="960"/>
                </a:cubicBezTo>
                <a:cubicBezTo>
                  <a:pt x="98" y="1129"/>
                  <a:pt x="47" y="1313"/>
                  <a:pt x="0" y="1504"/>
                </a:cubicBezTo>
              </a:path>
            </a:pathLst>
          </a:cu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" name="Freeform 19"/>
          <p:cNvSpPr>
            <a:spLocks/>
          </p:cNvSpPr>
          <p:nvPr/>
        </p:nvSpPr>
        <p:spPr bwMode="auto">
          <a:xfrm>
            <a:off x="1495425" y="4230687"/>
            <a:ext cx="2732088" cy="1865313"/>
          </a:xfrm>
          <a:custGeom>
            <a:avLst/>
            <a:gdLst/>
            <a:ahLst/>
            <a:cxnLst>
              <a:cxn ang="0">
                <a:pos x="1721" y="6"/>
              </a:cxn>
              <a:cxn ang="0">
                <a:pos x="1630" y="6"/>
              </a:cxn>
              <a:cxn ang="0">
                <a:pos x="1326" y="41"/>
              </a:cxn>
              <a:cxn ang="0">
                <a:pos x="924" y="179"/>
              </a:cxn>
              <a:cxn ang="0">
                <a:pos x="421" y="517"/>
              </a:cxn>
              <a:cxn ang="0">
                <a:pos x="101" y="947"/>
              </a:cxn>
              <a:cxn ang="0">
                <a:pos x="0" y="1285"/>
              </a:cxn>
            </a:cxnLst>
            <a:rect l="0" t="0" r="r" b="b"/>
            <a:pathLst>
              <a:path w="1721" h="1285">
                <a:moveTo>
                  <a:pt x="1721" y="6"/>
                </a:moveTo>
                <a:cubicBezTo>
                  <a:pt x="1708" y="3"/>
                  <a:pt x="1696" y="0"/>
                  <a:pt x="1630" y="6"/>
                </a:cubicBezTo>
                <a:cubicBezTo>
                  <a:pt x="1564" y="12"/>
                  <a:pt x="1444" y="12"/>
                  <a:pt x="1326" y="41"/>
                </a:cubicBezTo>
                <a:cubicBezTo>
                  <a:pt x="1208" y="70"/>
                  <a:pt x="1075" y="100"/>
                  <a:pt x="924" y="179"/>
                </a:cubicBezTo>
                <a:cubicBezTo>
                  <a:pt x="773" y="258"/>
                  <a:pt x="558" y="389"/>
                  <a:pt x="421" y="517"/>
                </a:cubicBezTo>
                <a:cubicBezTo>
                  <a:pt x="284" y="645"/>
                  <a:pt x="171" y="819"/>
                  <a:pt x="101" y="947"/>
                </a:cubicBezTo>
                <a:cubicBezTo>
                  <a:pt x="31" y="1075"/>
                  <a:pt x="15" y="1229"/>
                  <a:pt x="0" y="1285"/>
                </a:cubicBezTo>
              </a:path>
            </a:pathLst>
          </a:cu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" name="Freeform 20"/>
          <p:cNvSpPr>
            <a:spLocks/>
          </p:cNvSpPr>
          <p:nvPr/>
        </p:nvSpPr>
        <p:spPr bwMode="auto">
          <a:xfrm flipH="1">
            <a:off x="4314825" y="4230687"/>
            <a:ext cx="3100388" cy="1865313"/>
          </a:xfrm>
          <a:custGeom>
            <a:avLst/>
            <a:gdLst/>
            <a:ahLst/>
            <a:cxnLst>
              <a:cxn ang="0">
                <a:pos x="1721" y="6"/>
              </a:cxn>
              <a:cxn ang="0">
                <a:pos x="1630" y="6"/>
              </a:cxn>
              <a:cxn ang="0">
                <a:pos x="1326" y="41"/>
              </a:cxn>
              <a:cxn ang="0">
                <a:pos x="924" y="179"/>
              </a:cxn>
              <a:cxn ang="0">
                <a:pos x="421" y="517"/>
              </a:cxn>
              <a:cxn ang="0">
                <a:pos x="101" y="947"/>
              </a:cxn>
              <a:cxn ang="0">
                <a:pos x="0" y="1285"/>
              </a:cxn>
            </a:cxnLst>
            <a:rect l="0" t="0" r="r" b="b"/>
            <a:pathLst>
              <a:path w="1721" h="1285">
                <a:moveTo>
                  <a:pt x="1721" y="6"/>
                </a:moveTo>
                <a:cubicBezTo>
                  <a:pt x="1708" y="3"/>
                  <a:pt x="1696" y="0"/>
                  <a:pt x="1630" y="6"/>
                </a:cubicBezTo>
                <a:cubicBezTo>
                  <a:pt x="1564" y="12"/>
                  <a:pt x="1444" y="12"/>
                  <a:pt x="1326" y="41"/>
                </a:cubicBezTo>
                <a:cubicBezTo>
                  <a:pt x="1208" y="70"/>
                  <a:pt x="1075" y="100"/>
                  <a:pt x="924" y="179"/>
                </a:cubicBezTo>
                <a:cubicBezTo>
                  <a:pt x="773" y="258"/>
                  <a:pt x="558" y="389"/>
                  <a:pt x="421" y="517"/>
                </a:cubicBezTo>
                <a:cubicBezTo>
                  <a:pt x="284" y="645"/>
                  <a:pt x="171" y="819"/>
                  <a:pt x="101" y="947"/>
                </a:cubicBezTo>
                <a:cubicBezTo>
                  <a:pt x="31" y="1075"/>
                  <a:pt x="15" y="1229"/>
                  <a:pt x="0" y="1285"/>
                </a:cubicBezTo>
              </a:path>
            </a:pathLst>
          </a:cu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" name="Freeform 21"/>
          <p:cNvSpPr>
            <a:spLocks/>
          </p:cNvSpPr>
          <p:nvPr/>
        </p:nvSpPr>
        <p:spPr bwMode="auto">
          <a:xfrm flipH="1">
            <a:off x="4325938" y="3832225"/>
            <a:ext cx="3816350" cy="2183214"/>
          </a:xfrm>
          <a:custGeom>
            <a:avLst/>
            <a:gdLst/>
            <a:ahLst/>
            <a:cxnLst>
              <a:cxn ang="0">
                <a:pos x="2359" y="7"/>
              </a:cxn>
              <a:cxn ang="0">
                <a:pos x="2222" y="7"/>
              </a:cxn>
              <a:cxn ang="0">
                <a:pos x="1918" y="50"/>
              </a:cxn>
              <a:cxn ang="0">
                <a:pos x="1379" y="178"/>
              </a:cxn>
              <a:cxn ang="0">
                <a:pos x="775" y="489"/>
              </a:cxn>
              <a:cxn ang="0">
                <a:pos x="227" y="960"/>
              </a:cxn>
              <a:cxn ang="0">
                <a:pos x="0" y="1504"/>
              </a:cxn>
            </a:cxnLst>
            <a:rect l="0" t="0" r="r" b="b"/>
            <a:pathLst>
              <a:path w="2359" h="1504">
                <a:moveTo>
                  <a:pt x="2359" y="7"/>
                </a:moveTo>
                <a:cubicBezTo>
                  <a:pt x="2327" y="3"/>
                  <a:pt x="2295" y="0"/>
                  <a:pt x="2222" y="7"/>
                </a:cubicBezTo>
                <a:cubicBezTo>
                  <a:pt x="2149" y="14"/>
                  <a:pt x="2058" y="22"/>
                  <a:pt x="1918" y="50"/>
                </a:cubicBezTo>
                <a:cubicBezTo>
                  <a:pt x="1778" y="78"/>
                  <a:pt x="1569" y="105"/>
                  <a:pt x="1379" y="178"/>
                </a:cubicBezTo>
                <a:cubicBezTo>
                  <a:pt x="1189" y="251"/>
                  <a:pt x="967" y="359"/>
                  <a:pt x="775" y="489"/>
                </a:cubicBezTo>
                <a:cubicBezTo>
                  <a:pt x="583" y="619"/>
                  <a:pt x="356" y="791"/>
                  <a:pt x="227" y="960"/>
                </a:cubicBezTo>
                <a:cubicBezTo>
                  <a:pt x="98" y="1129"/>
                  <a:pt x="47" y="1313"/>
                  <a:pt x="0" y="1504"/>
                </a:cubicBezTo>
              </a:path>
            </a:pathLst>
          </a:cu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" name="Freeform 22"/>
          <p:cNvSpPr>
            <a:spLocks/>
          </p:cNvSpPr>
          <p:nvPr/>
        </p:nvSpPr>
        <p:spPr bwMode="auto">
          <a:xfrm flipH="1">
            <a:off x="4284663" y="3397250"/>
            <a:ext cx="4248150" cy="1723055"/>
          </a:xfrm>
          <a:custGeom>
            <a:avLst/>
            <a:gdLst/>
            <a:ahLst/>
            <a:cxnLst>
              <a:cxn ang="0">
                <a:pos x="2495" y="8"/>
              </a:cxn>
              <a:cxn ang="0">
                <a:pos x="2358" y="8"/>
              </a:cxn>
              <a:cxn ang="0">
                <a:pos x="1990" y="58"/>
              </a:cxn>
              <a:cxn ang="0">
                <a:pos x="1433" y="195"/>
              </a:cxn>
              <a:cxn ang="0">
                <a:pos x="726" y="552"/>
              </a:cxn>
              <a:cxn ang="0">
                <a:pos x="0" y="1187"/>
              </a:cxn>
            </a:cxnLst>
            <a:rect l="0" t="0" r="r" b="b"/>
            <a:pathLst>
              <a:path w="2495" h="1187">
                <a:moveTo>
                  <a:pt x="2495" y="8"/>
                </a:moveTo>
                <a:cubicBezTo>
                  <a:pt x="2468" y="4"/>
                  <a:pt x="2442" y="0"/>
                  <a:pt x="2358" y="8"/>
                </a:cubicBezTo>
                <a:cubicBezTo>
                  <a:pt x="2274" y="16"/>
                  <a:pt x="2144" y="27"/>
                  <a:pt x="1990" y="58"/>
                </a:cubicBezTo>
                <a:cubicBezTo>
                  <a:pt x="1836" y="89"/>
                  <a:pt x="1644" y="113"/>
                  <a:pt x="1433" y="195"/>
                </a:cubicBezTo>
                <a:cubicBezTo>
                  <a:pt x="1222" y="277"/>
                  <a:pt x="965" y="387"/>
                  <a:pt x="726" y="552"/>
                </a:cubicBezTo>
                <a:cubicBezTo>
                  <a:pt x="487" y="717"/>
                  <a:pt x="243" y="952"/>
                  <a:pt x="0" y="1187"/>
                </a:cubicBezTo>
              </a:path>
            </a:pathLst>
          </a:cu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" name="Line 27"/>
          <p:cNvSpPr>
            <a:spLocks noChangeShapeType="1"/>
          </p:cNvSpPr>
          <p:nvPr/>
        </p:nvSpPr>
        <p:spPr bwMode="auto">
          <a:xfrm>
            <a:off x="468313" y="2954337"/>
            <a:ext cx="3743325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" name="Line 29"/>
          <p:cNvSpPr>
            <a:spLocks noChangeShapeType="1"/>
          </p:cNvSpPr>
          <p:nvPr/>
        </p:nvSpPr>
        <p:spPr bwMode="auto">
          <a:xfrm flipV="1">
            <a:off x="481013" y="6019800"/>
            <a:ext cx="7748587" cy="76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2" name="Line 30"/>
          <p:cNvSpPr>
            <a:spLocks noChangeShapeType="1"/>
          </p:cNvSpPr>
          <p:nvPr/>
        </p:nvSpPr>
        <p:spPr bwMode="auto">
          <a:xfrm>
            <a:off x="4241801" y="2954337"/>
            <a:ext cx="25399" cy="22272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3" name="Line 31"/>
          <p:cNvSpPr>
            <a:spLocks noChangeShapeType="1"/>
          </p:cNvSpPr>
          <p:nvPr/>
        </p:nvSpPr>
        <p:spPr bwMode="auto">
          <a:xfrm>
            <a:off x="4327525" y="2982912"/>
            <a:ext cx="15875" cy="21986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" name="Line 32"/>
          <p:cNvSpPr>
            <a:spLocks noChangeShapeType="1"/>
          </p:cNvSpPr>
          <p:nvPr/>
        </p:nvSpPr>
        <p:spPr bwMode="auto">
          <a:xfrm flipV="1">
            <a:off x="4270375" y="5181600"/>
            <a:ext cx="9683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5" name="Text Box 34"/>
          <p:cNvSpPr txBox="1">
            <a:spLocks noChangeArrowheads="1"/>
          </p:cNvSpPr>
          <p:nvPr/>
        </p:nvSpPr>
        <p:spPr bwMode="auto">
          <a:xfrm>
            <a:off x="280988" y="2379662"/>
            <a:ext cx="3816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Comic Sans MS" pitchFamily="66" charset="0"/>
              </a:rPr>
              <a:t>Upstream </a:t>
            </a:r>
            <a:r>
              <a:rPr lang="en-US" dirty="0" err="1">
                <a:solidFill>
                  <a:srgbClr val="008000"/>
                </a:solidFill>
                <a:latin typeface="Comic Sans MS" pitchFamily="66" charset="0"/>
              </a:rPr>
              <a:t>Equipotential</a:t>
            </a:r>
            <a:r>
              <a:rPr lang="en-US" dirty="0">
                <a:solidFill>
                  <a:srgbClr val="008000"/>
                </a:solidFill>
                <a:latin typeface="Comic Sans MS" pitchFamily="66" charset="0"/>
              </a:rPr>
              <a:t> Boundary</a:t>
            </a:r>
            <a:endParaRPr lang="en-CA" dirty="0">
              <a:solidFill>
                <a:srgbClr val="008000"/>
              </a:solidFill>
              <a:latin typeface="Comic Sans MS" pitchFamily="66" charset="0"/>
            </a:endParaRPr>
          </a:p>
        </p:txBody>
      </p:sp>
      <p:sp>
        <p:nvSpPr>
          <p:cNvPr id="26" name="Line 36"/>
          <p:cNvSpPr>
            <a:spLocks noChangeShapeType="1"/>
          </p:cNvSpPr>
          <p:nvPr/>
        </p:nvSpPr>
        <p:spPr bwMode="auto">
          <a:xfrm>
            <a:off x="4356100" y="2954337"/>
            <a:ext cx="3743325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7" name="Text Box 37"/>
          <p:cNvSpPr txBox="1">
            <a:spLocks noChangeArrowheads="1"/>
          </p:cNvSpPr>
          <p:nvPr/>
        </p:nvSpPr>
        <p:spPr bwMode="auto">
          <a:xfrm>
            <a:off x="5975350" y="1371600"/>
            <a:ext cx="31686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Comic Sans MS" pitchFamily="66" charset="0"/>
              </a:rPr>
              <a:t>Downstream </a:t>
            </a:r>
            <a:r>
              <a:rPr lang="en-US" dirty="0" err="1">
                <a:solidFill>
                  <a:srgbClr val="008000"/>
                </a:solidFill>
                <a:latin typeface="Comic Sans MS" pitchFamily="66" charset="0"/>
              </a:rPr>
              <a:t>Equipotential</a:t>
            </a:r>
            <a:r>
              <a:rPr lang="en-US" dirty="0">
                <a:solidFill>
                  <a:srgbClr val="008000"/>
                </a:solidFill>
                <a:latin typeface="Comic Sans MS" pitchFamily="66" charset="0"/>
              </a:rPr>
              <a:t> Boundary</a:t>
            </a:r>
            <a:endParaRPr lang="en-CA" dirty="0">
              <a:solidFill>
                <a:srgbClr val="008000"/>
              </a:solidFill>
              <a:latin typeface="Comic Sans MS" pitchFamily="66" charset="0"/>
            </a:endParaRPr>
          </a:p>
        </p:txBody>
      </p:sp>
      <p:sp>
        <p:nvSpPr>
          <p:cNvPr id="28" name="Line 38"/>
          <p:cNvSpPr>
            <a:spLocks noChangeShapeType="1"/>
          </p:cNvSpPr>
          <p:nvPr/>
        </p:nvSpPr>
        <p:spPr bwMode="auto">
          <a:xfrm flipH="1">
            <a:off x="2268538" y="2667000"/>
            <a:ext cx="790575" cy="287337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stealth" w="med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" name="Line 39"/>
          <p:cNvSpPr>
            <a:spLocks noChangeShapeType="1"/>
          </p:cNvSpPr>
          <p:nvPr/>
        </p:nvSpPr>
        <p:spPr bwMode="auto">
          <a:xfrm flipH="1">
            <a:off x="6659563" y="1946275"/>
            <a:ext cx="144462" cy="1008062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stealth" w="med" len="lg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63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/>
      <p:bldP spid="26" grpId="0" animBg="1"/>
      <p:bldP spid="27" grpId="0"/>
      <p:bldP spid="28" grpId="0" animBg="1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23DB2-A892-423C-85B0-6D9B3733459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22311" y="1594740"/>
            <a:ext cx="7772400" cy="74360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B0F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Seepage</a:t>
            </a:r>
            <a:endParaRPr lang="en-US" dirty="0">
              <a:solidFill>
                <a:srgbClr val="00B0F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3579811" y="1047272"/>
            <a:ext cx="2057401" cy="547468"/>
          </a:xfrm>
          <a:prstGeom prst="rect">
            <a:avLst/>
          </a:prstGeom>
        </p:spPr>
        <p:txBody>
          <a:bodyPr lIns="45720" rIns="45720">
            <a:normAutofit/>
          </a:bodyPr>
          <a:lstStyle>
            <a:defPPr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0" indent="-274320" algn="l" eaLnBrk="1" hangingPunct="1">
              <a:buClr>
                <a:schemeClr val="accent1"/>
              </a:buClr>
              <a:buSzPct val="80000"/>
              <a:buFont typeface="Wingdings 2" pitchFamily="18" charset="2"/>
              <a:buChar char=""/>
              <a:defRPr sz="2800">
                <a:solidFill>
                  <a:schemeClr val="tx1"/>
                </a:solidFill>
                <a:latin typeface="+mn-lt"/>
                <a:ea typeface="+mn-lt"/>
                <a:cs typeface="+mn-lt"/>
              </a:defRPr>
            </a:lvl1pPr>
            <a:lvl2pPr marL="557784" indent="-228600" algn="l" eaLnBrk="1" hangingPunct="1">
              <a:buClr>
                <a:schemeClr val="tx2"/>
              </a:buClr>
              <a:buFont typeface="Wingdings 2" pitchFamily="18" charset="2"/>
              <a:buChar char=""/>
              <a:defRPr sz="2200">
                <a:solidFill>
                  <a:schemeClr val="tx1"/>
                </a:solidFill>
                <a:latin typeface="+mn-lt"/>
                <a:ea typeface="+mn-lt"/>
                <a:cs typeface="+mn-lt"/>
              </a:defRPr>
            </a:lvl2pPr>
            <a:lvl3pPr marL="813816" indent="-228600" algn="l" eaLnBrk="1" hangingPunct="1">
              <a:buClr>
                <a:schemeClr val="accent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+mn-lt"/>
                <a:ea typeface="+mn-lt"/>
                <a:cs typeface="+mn-lt"/>
              </a:defRPr>
            </a:lvl3pPr>
            <a:lvl4pPr marL="1069848" indent="-228600" algn="l" eaLnBrk="1" hangingPunct="1">
              <a:buClr>
                <a:schemeClr val="tx2"/>
              </a:buClr>
              <a:buFont typeface="Wingdings 2" pitchFamily="18" charset="2"/>
              <a:buChar char=""/>
              <a:defRPr sz="1800">
                <a:solidFill>
                  <a:schemeClr val="tx1"/>
                </a:solidFill>
                <a:latin typeface="+mn-lt"/>
                <a:ea typeface="+mn-lt"/>
                <a:cs typeface="+mn-lt"/>
              </a:defRPr>
            </a:lvl4pPr>
            <a:lvl5pPr marL="1316736" indent="-228600" algn="l" eaLnBrk="1" hangingPunct="1">
              <a:buClr>
                <a:schemeClr val="accent1"/>
              </a:buClr>
              <a:buFont typeface="Wingdings 2" pitchFamily="18" charset="2"/>
              <a:buChar char=""/>
              <a:defRPr sz="1800">
                <a:solidFill>
                  <a:schemeClr val="tx1"/>
                </a:solidFill>
                <a:latin typeface="+mn-lt"/>
                <a:ea typeface="+mn-lt"/>
                <a:cs typeface="+mn-lt"/>
              </a:defRPr>
            </a:lvl5pPr>
            <a:lvl6pPr marL="1572768" indent="-228600" algn="l" eaLnBrk="1" hangingPunct="1">
              <a:buClr>
                <a:schemeClr val="tx2"/>
              </a:buClr>
              <a:buFont typeface="Wingdings 2" pitchFamily="18" charset="2"/>
              <a:buChar char=""/>
              <a:defRPr lang="en-US" sz="1600" baseline="0" smtClean="0">
                <a:latin typeface="+mn-lt"/>
              </a:defRPr>
            </a:lvl6pPr>
            <a:lvl7pPr marL="1819656" indent="-228600" algn="l" eaLnBrk="1" hangingPunct="1">
              <a:buClr>
                <a:schemeClr val="accent1"/>
              </a:buClr>
              <a:buFont typeface="Wingdings 2" pitchFamily="18" charset="2"/>
              <a:buChar char=""/>
              <a:defRPr lang="en-US" sz="1600" baseline="0" smtClean="0">
                <a:latin typeface="+mn-lt"/>
              </a:defRPr>
            </a:lvl7pPr>
            <a:lvl8pPr marL="2066544" indent="-228600" algn="l" eaLnBrk="1" hangingPunct="1">
              <a:buClr>
                <a:schemeClr val="tx2"/>
              </a:buClr>
              <a:buFont typeface="Wingdings 2" pitchFamily="18" charset="2"/>
              <a:buChar char=""/>
              <a:defRPr sz="1600" baseline="0">
                <a:latin typeface="+mn-lt"/>
              </a:defRPr>
            </a:lvl8pPr>
            <a:lvl9pPr marL="2313432" indent="-228600" algn="l" eaLnBrk="1" hangingPunct="1">
              <a:buClr>
                <a:schemeClr val="accent1"/>
              </a:buClr>
              <a:buFont typeface="Wingdings 2" pitchFamily="18" charset="2"/>
              <a:buChar char=""/>
              <a:defRPr sz="1400" baseline="0">
                <a:latin typeface="+mn-lt"/>
              </a:defRPr>
            </a:lvl9pPr>
          </a:lstStyle>
          <a:p>
            <a:pPr indent="0" algn="ctr">
              <a:buNone/>
            </a:pPr>
            <a:r>
              <a:rPr lang="en-US" kern="0" dirty="0" smtClean="0">
                <a:ln>
                  <a:solidFill>
                    <a:schemeClr val="accent6"/>
                  </a:solidFill>
                </a:ln>
              </a:rPr>
              <a:t>Chapter 8</a:t>
            </a:r>
            <a:endParaRPr lang="en-US" kern="0" dirty="0">
              <a:ln>
                <a:solidFill>
                  <a:schemeClr val="accent6"/>
                </a:solidFill>
              </a:ln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514600"/>
            <a:ext cx="5791200" cy="385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10" descr="mso120E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13968" r="11270" b="26883"/>
          <a:stretch>
            <a:fillRect/>
          </a:stretch>
        </p:blipFill>
        <p:spPr bwMode="auto">
          <a:xfrm>
            <a:off x="-1588" y="2914650"/>
            <a:ext cx="9145588" cy="3943350"/>
          </a:xfrm>
          <a:prstGeom prst="rect">
            <a:avLst/>
          </a:prstGeom>
          <a:noFill/>
        </p:spPr>
      </p:pic>
      <p:sp>
        <p:nvSpPr>
          <p:cNvPr id="31" name="Rectangle 13"/>
          <p:cNvSpPr>
            <a:spLocks noChangeArrowheads="1"/>
          </p:cNvSpPr>
          <p:nvPr/>
        </p:nvSpPr>
        <p:spPr bwMode="auto">
          <a:xfrm>
            <a:off x="876300" y="3057525"/>
            <a:ext cx="434975" cy="1984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Rectangle 14"/>
          <p:cNvSpPr>
            <a:spLocks noChangeArrowheads="1"/>
          </p:cNvSpPr>
          <p:nvPr/>
        </p:nvSpPr>
        <p:spPr bwMode="auto">
          <a:xfrm>
            <a:off x="7794625" y="4478338"/>
            <a:ext cx="434975" cy="1984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Freeform 16"/>
          <p:cNvSpPr>
            <a:spLocks/>
          </p:cNvSpPr>
          <p:nvPr/>
        </p:nvSpPr>
        <p:spPr bwMode="auto">
          <a:xfrm>
            <a:off x="1379538" y="4797425"/>
            <a:ext cx="1101725" cy="615950"/>
          </a:xfrm>
          <a:custGeom>
            <a:avLst/>
            <a:gdLst/>
            <a:ahLst/>
            <a:cxnLst>
              <a:cxn ang="0">
                <a:pos x="679" y="425"/>
              </a:cxn>
              <a:cxn ang="0">
                <a:pos x="140" y="361"/>
              </a:cxn>
              <a:cxn ang="0">
                <a:pos x="0" y="0"/>
              </a:cxn>
            </a:cxnLst>
            <a:rect l="0" t="0" r="r" b="b"/>
            <a:pathLst>
              <a:path w="679" h="432">
                <a:moveTo>
                  <a:pt x="679" y="425"/>
                </a:moveTo>
                <a:cubicBezTo>
                  <a:pt x="589" y="413"/>
                  <a:pt x="253" y="432"/>
                  <a:pt x="140" y="361"/>
                </a:cubicBezTo>
                <a:cubicBezTo>
                  <a:pt x="27" y="290"/>
                  <a:pt x="29" y="75"/>
                  <a:pt x="0" y="0"/>
                </a:cubicBezTo>
              </a:path>
            </a:pathLst>
          </a:custGeom>
          <a:noFill/>
          <a:ln w="508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" name="Freeform 17"/>
          <p:cNvSpPr>
            <a:spLocks/>
          </p:cNvSpPr>
          <p:nvPr/>
        </p:nvSpPr>
        <p:spPr bwMode="auto">
          <a:xfrm>
            <a:off x="804863" y="4779963"/>
            <a:ext cx="1663700" cy="1201737"/>
          </a:xfrm>
          <a:custGeom>
            <a:avLst/>
            <a:gdLst/>
            <a:ahLst/>
            <a:cxnLst>
              <a:cxn ang="0">
                <a:pos x="679" y="425"/>
              </a:cxn>
              <a:cxn ang="0">
                <a:pos x="140" y="361"/>
              </a:cxn>
              <a:cxn ang="0">
                <a:pos x="0" y="0"/>
              </a:cxn>
            </a:cxnLst>
            <a:rect l="0" t="0" r="r" b="b"/>
            <a:pathLst>
              <a:path w="679" h="432">
                <a:moveTo>
                  <a:pt x="679" y="425"/>
                </a:moveTo>
                <a:cubicBezTo>
                  <a:pt x="589" y="413"/>
                  <a:pt x="253" y="432"/>
                  <a:pt x="140" y="361"/>
                </a:cubicBezTo>
                <a:cubicBezTo>
                  <a:pt x="27" y="290"/>
                  <a:pt x="29" y="75"/>
                  <a:pt x="0" y="0"/>
                </a:cubicBezTo>
              </a:path>
            </a:pathLst>
          </a:custGeom>
          <a:noFill/>
          <a:ln w="508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" name="Freeform 18"/>
          <p:cNvSpPr>
            <a:spLocks/>
          </p:cNvSpPr>
          <p:nvPr/>
        </p:nvSpPr>
        <p:spPr bwMode="auto">
          <a:xfrm flipH="1">
            <a:off x="7189788" y="4867275"/>
            <a:ext cx="679450" cy="542925"/>
          </a:xfrm>
          <a:custGeom>
            <a:avLst/>
            <a:gdLst/>
            <a:ahLst/>
            <a:cxnLst>
              <a:cxn ang="0">
                <a:pos x="679" y="425"/>
              </a:cxn>
              <a:cxn ang="0">
                <a:pos x="140" y="361"/>
              </a:cxn>
              <a:cxn ang="0">
                <a:pos x="0" y="0"/>
              </a:cxn>
            </a:cxnLst>
            <a:rect l="0" t="0" r="r" b="b"/>
            <a:pathLst>
              <a:path w="679" h="432">
                <a:moveTo>
                  <a:pt x="679" y="425"/>
                </a:moveTo>
                <a:cubicBezTo>
                  <a:pt x="589" y="413"/>
                  <a:pt x="253" y="432"/>
                  <a:pt x="140" y="361"/>
                </a:cubicBezTo>
                <a:cubicBezTo>
                  <a:pt x="27" y="290"/>
                  <a:pt x="29" y="75"/>
                  <a:pt x="0" y="0"/>
                </a:cubicBezTo>
              </a:path>
            </a:pathLst>
          </a:custGeom>
          <a:noFill/>
          <a:ln w="508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1" name="Freeform 19"/>
          <p:cNvSpPr>
            <a:spLocks/>
          </p:cNvSpPr>
          <p:nvPr/>
        </p:nvSpPr>
        <p:spPr bwMode="auto">
          <a:xfrm flipH="1">
            <a:off x="7170738" y="4868863"/>
            <a:ext cx="1289050" cy="1095375"/>
          </a:xfrm>
          <a:custGeom>
            <a:avLst/>
            <a:gdLst/>
            <a:ahLst/>
            <a:cxnLst>
              <a:cxn ang="0">
                <a:pos x="679" y="425"/>
              </a:cxn>
              <a:cxn ang="0">
                <a:pos x="140" y="361"/>
              </a:cxn>
              <a:cxn ang="0">
                <a:pos x="0" y="0"/>
              </a:cxn>
            </a:cxnLst>
            <a:rect l="0" t="0" r="r" b="b"/>
            <a:pathLst>
              <a:path w="679" h="432">
                <a:moveTo>
                  <a:pt x="679" y="425"/>
                </a:moveTo>
                <a:cubicBezTo>
                  <a:pt x="589" y="413"/>
                  <a:pt x="253" y="432"/>
                  <a:pt x="140" y="361"/>
                </a:cubicBezTo>
                <a:cubicBezTo>
                  <a:pt x="27" y="290"/>
                  <a:pt x="29" y="75"/>
                  <a:pt x="0" y="0"/>
                </a:cubicBezTo>
              </a:path>
            </a:pathLst>
          </a:custGeom>
          <a:noFill/>
          <a:ln w="508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2" name="Line 20"/>
          <p:cNvSpPr>
            <a:spLocks noChangeShapeType="1"/>
          </p:cNvSpPr>
          <p:nvPr/>
        </p:nvSpPr>
        <p:spPr bwMode="auto">
          <a:xfrm flipV="1">
            <a:off x="2411413" y="5399088"/>
            <a:ext cx="4903787" cy="3175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" name="Line 21"/>
          <p:cNvSpPr>
            <a:spLocks noChangeShapeType="1"/>
          </p:cNvSpPr>
          <p:nvPr/>
        </p:nvSpPr>
        <p:spPr bwMode="auto">
          <a:xfrm flipV="1">
            <a:off x="2351088" y="5949950"/>
            <a:ext cx="4903787" cy="3175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4" name="Line 22"/>
          <p:cNvSpPr>
            <a:spLocks noChangeShapeType="1"/>
          </p:cNvSpPr>
          <p:nvPr/>
        </p:nvSpPr>
        <p:spPr bwMode="auto">
          <a:xfrm>
            <a:off x="354013" y="4757738"/>
            <a:ext cx="1592262" cy="3175"/>
          </a:xfrm>
          <a:prstGeom prst="line">
            <a:avLst/>
          </a:prstGeom>
          <a:noFill/>
          <a:ln w="5080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5" name="Line 23"/>
          <p:cNvSpPr>
            <a:spLocks noChangeShapeType="1"/>
          </p:cNvSpPr>
          <p:nvPr/>
        </p:nvSpPr>
        <p:spPr bwMode="auto">
          <a:xfrm flipV="1">
            <a:off x="7248525" y="4821238"/>
            <a:ext cx="1595438" cy="6350"/>
          </a:xfrm>
          <a:prstGeom prst="line">
            <a:avLst/>
          </a:prstGeom>
          <a:noFill/>
          <a:ln w="5080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6" name="Text Box 25"/>
          <p:cNvSpPr txBox="1">
            <a:spLocks noChangeArrowheads="1"/>
          </p:cNvSpPr>
          <p:nvPr/>
        </p:nvSpPr>
        <p:spPr bwMode="auto">
          <a:xfrm>
            <a:off x="755650" y="4437063"/>
            <a:ext cx="7921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008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h = h</a:t>
            </a:r>
            <a:endParaRPr lang="en-CA">
              <a:solidFill>
                <a:srgbClr val="008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mic Sans MS" pitchFamily="66" charset="0"/>
            </a:endParaRPr>
          </a:p>
        </p:txBody>
      </p:sp>
      <p:sp>
        <p:nvSpPr>
          <p:cNvPr id="68" name="Line 28"/>
          <p:cNvSpPr>
            <a:spLocks noChangeShapeType="1"/>
          </p:cNvSpPr>
          <p:nvPr/>
        </p:nvSpPr>
        <p:spPr bwMode="auto">
          <a:xfrm>
            <a:off x="4572000" y="3573463"/>
            <a:ext cx="0" cy="1152525"/>
          </a:xfrm>
          <a:prstGeom prst="line">
            <a:avLst/>
          </a:prstGeom>
          <a:noFill/>
          <a:ln w="50800">
            <a:solidFill>
              <a:srgbClr val="008000"/>
            </a:solidFill>
            <a:round/>
            <a:headEnd/>
            <a:tailEnd type="stealth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9" name="Text Box 29"/>
          <p:cNvSpPr txBox="1">
            <a:spLocks noChangeArrowheads="1"/>
          </p:cNvSpPr>
          <p:nvPr/>
        </p:nvSpPr>
        <p:spPr bwMode="auto">
          <a:xfrm>
            <a:off x="3635375" y="3213100"/>
            <a:ext cx="1873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half way mark</a:t>
            </a:r>
            <a:endParaRPr lang="en-CA" b="1" dirty="0">
              <a:solidFill>
                <a:srgbClr val="008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mic Sans MS" pitchFamily="66" charset="0"/>
            </a:endParaRPr>
          </a:p>
        </p:txBody>
      </p:sp>
      <p:pic>
        <p:nvPicPr>
          <p:cNvPr id="70" name="Picture 30" descr="MCj0432537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4213" y="5033963"/>
            <a:ext cx="184150" cy="184150"/>
          </a:xfrm>
          <a:prstGeom prst="rect">
            <a:avLst/>
          </a:prstGeom>
          <a:noFill/>
        </p:spPr>
      </p:pic>
      <p:sp>
        <p:nvSpPr>
          <p:cNvPr id="71" name="Text Box 31"/>
          <p:cNvSpPr txBox="1">
            <a:spLocks noChangeArrowheads="1"/>
          </p:cNvSpPr>
          <p:nvPr/>
        </p:nvSpPr>
        <p:spPr bwMode="auto">
          <a:xfrm>
            <a:off x="4643438" y="4797425"/>
            <a:ext cx="2889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008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x</a:t>
            </a:r>
            <a:endParaRPr lang="en-CA" b="1">
              <a:solidFill>
                <a:srgbClr val="008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mic Sans MS" pitchFamily="66" charset="0"/>
            </a:endParaRPr>
          </a:p>
        </p:txBody>
      </p:sp>
      <p:pic>
        <p:nvPicPr>
          <p:cNvPr id="72" name="Picture 32" descr="MCj0432537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78338" y="5597525"/>
            <a:ext cx="184150" cy="184150"/>
          </a:xfrm>
          <a:prstGeom prst="rect">
            <a:avLst/>
          </a:prstGeom>
          <a:noFill/>
        </p:spPr>
      </p:pic>
      <p:pic>
        <p:nvPicPr>
          <p:cNvPr id="73" name="Picture 33" descr="MCj0432537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75163" y="6176963"/>
            <a:ext cx="196850" cy="196850"/>
          </a:xfrm>
          <a:prstGeom prst="rect">
            <a:avLst/>
          </a:prstGeom>
          <a:noFill/>
        </p:spPr>
      </p:pic>
      <p:sp>
        <p:nvSpPr>
          <p:cNvPr id="74" name="Text Box 34"/>
          <p:cNvSpPr txBox="1">
            <a:spLocks noChangeArrowheads="1"/>
          </p:cNvSpPr>
          <p:nvPr/>
        </p:nvSpPr>
        <p:spPr bwMode="auto">
          <a:xfrm>
            <a:off x="4659313" y="5359400"/>
            <a:ext cx="2889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008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y</a:t>
            </a:r>
            <a:endParaRPr lang="en-CA" b="1">
              <a:solidFill>
                <a:srgbClr val="008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mic Sans MS" pitchFamily="66" charset="0"/>
            </a:endParaRPr>
          </a:p>
        </p:txBody>
      </p:sp>
      <p:sp>
        <p:nvSpPr>
          <p:cNvPr id="75" name="Text Box 35"/>
          <p:cNvSpPr txBox="1">
            <a:spLocks noChangeArrowheads="1"/>
          </p:cNvSpPr>
          <p:nvPr/>
        </p:nvSpPr>
        <p:spPr bwMode="auto">
          <a:xfrm>
            <a:off x="4716463" y="5949950"/>
            <a:ext cx="2889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008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z</a:t>
            </a:r>
            <a:endParaRPr lang="en-CA" b="1">
              <a:solidFill>
                <a:srgbClr val="008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mic Sans MS" pitchFamily="66" charset="0"/>
            </a:endParaRPr>
          </a:p>
        </p:txBody>
      </p:sp>
      <p:sp>
        <p:nvSpPr>
          <p:cNvPr id="76" name="Text Box 36"/>
          <p:cNvSpPr txBox="1">
            <a:spLocks noChangeArrowheads="1"/>
          </p:cNvSpPr>
          <p:nvPr/>
        </p:nvSpPr>
        <p:spPr bwMode="auto">
          <a:xfrm>
            <a:off x="4198938" y="4395788"/>
            <a:ext cx="10795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h = 0.5h</a:t>
            </a:r>
            <a:endParaRPr lang="en-CA" dirty="0">
              <a:solidFill>
                <a:srgbClr val="008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mic Sans MS" pitchFamily="66" charset="0"/>
            </a:endParaRPr>
          </a:p>
        </p:txBody>
      </p:sp>
      <p:sp>
        <p:nvSpPr>
          <p:cNvPr id="77" name="Line 37"/>
          <p:cNvSpPr>
            <a:spLocks noChangeShapeType="1"/>
          </p:cNvSpPr>
          <p:nvPr/>
        </p:nvSpPr>
        <p:spPr bwMode="auto">
          <a:xfrm>
            <a:off x="4572000" y="4868863"/>
            <a:ext cx="0" cy="1655762"/>
          </a:xfrm>
          <a:prstGeom prst="line">
            <a:avLst/>
          </a:prstGeom>
          <a:noFill/>
          <a:ln w="5080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0" name="Text Box 40"/>
          <p:cNvSpPr txBox="1">
            <a:spLocks noChangeArrowheads="1"/>
          </p:cNvSpPr>
          <p:nvPr/>
        </p:nvSpPr>
        <p:spPr bwMode="auto">
          <a:xfrm>
            <a:off x="7812088" y="4797425"/>
            <a:ext cx="79216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008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h = 0</a:t>
            </a:r>
            <a:endParaRPr lang="en-CA">
              <a:solidFill>
                <a:srgbClr val="008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mic Sans MS" pitchFamily="66" charset="0"/>
            </a:endParaRPr>
          </a:p>
        </p:txBody>
      </p:sp>
      <p:sp>
        <p:nvSpPr>
          <p:cNvPr id="81" name="Rectangle 41"/>
          <p:cNvSpPr>
            <a:spLocks noChangeArrowheads="1"/>
          </p:cNvSpPr>
          <p:nvPr/>
        </p:nvSpPr>
        <p:spPr bwMode="auto">
          <a:xfrm>
            <a:off x="457200" y="1697597"/>
            <a:ext cx="8362950" cy="770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indent="-274320" algn="just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</a:pPr>
            <a:r>
              <a:rPr lang="en-US" sz="2400" dirty="0" smtClean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If we divide the seepage journey into equally spaced drops in head then we get a flow net.</a:t>
            </a:r>
            <a:endParaRPr lang="en-CA" sz="2400" dirty="0" smtClean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</p:txBody>
      </p:sp>
      <p:sp>
        <p:nvSpPr>
          <p:cNvPr id="82" name="Line 42"/>
          <p:cNvSpPr>
            <a:spLocks noChangeShapeType="1"/>
          </p:cNvSpPr>
          <p:nvPr/>
        </p:nvSpPr>
        <p:spPr bwMode="auto">
          <a:xfrm>
            <a:off x="3975100" y="4837113"/>
            <a:ext cx="0" cy="1655762"/>
          </a:xfrm>
          <a:prstGeom prst="line">
            <a:avLst/>
          </a:prstGeom>
          <a:noFill/>
          <a:ln w="5080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3" name="Line 43"/>
          <p:cNvSpPr>
            <a:spLocks noChangeShapeType="1"/>
          </p:cNvSpPr>
          <p:nvPr/>
        </p:nvSpPr>
        <p:spPr bwMode="auto">
          <a:xfrm>
            <a:off x="5167313" y="4884738"/>
            <a:ext cx="0" cy="1655762"/>
          </a:xfrm>
          <a:prstGeom prst="line">
            <a:avLst/>
          </a:prstGeom>
          <a:noFill/>
          <a:ln w="5080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4" name="Line 44"/>
          <p:cNvSpPr>
            <a:spLocks noChangeShapeType="1"/>
          </p:cNvSpPr>
          <p:nvPr/>
        </p:nvSpPr>
        <p:spPr bwMode="auto">
          <a:xfrm>
            <a:off x="3348038" y="4864100"/>
            <a:ext cx="0" cy="1655763"/>
          </a:xfrm>
          <a:prstGeom prst="line">
            <a:avLst/>
          </a:prstGeom>
          <a:noFill/>
          <a:ln w="5080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5" name="Line 45"/>
          <p:cNvSpPr>
            <a:spLocks noChangeShapeType="1"/>
          </p:cNvSpPr>
          <p:nvPr/>
        </p:nvSpPr>
        <p:spPr bwMode="auto">
          <a:xfrm>
            <a:off x="5781675" y="4875213"/>
            <a:ext cx="0" cy="1655762"/>
          </a:xfrm>
          <a:prstGeom prst="line">
            <a:avLst/>
          </a:prstGeom>
          <a:noFill/>
          <a:ln w="5080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6" name="Line 46"/>
          <p:cNvSpPr>
            <a:spLocks noChangeShapeType="1"/>
          </p:cNvSpPr>
          <p:nvPr/>
        </p:nvSpPr>
        <p:spPr bwMode="auto">
          <a:xfrm>
            <a:off x="2763838" y="4875213"/>
            <a:ext cx="0" cy="1655762"/>
          </a:xfrm>
          <a:prstGeom prst="line">
            <a:avLst/>
          </a:prstGeom>
          <a:noFill/>
          <a:ln w="5080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" name="Line 47"/>
          <p:cNvSpPr>
            <a:spLocks noChangeShapeType="1"/>
          </p:cNvSpPr>
          <p:nvPr/>
        </p:nvSpPr>
        <p:spPr bwMode="auto">
          <a:xfrm>
            <a:off x="6373813" y="4886325"/>
            <a:ext cx="0" cy="1655763"/>
          </a:xfrm>
          <a:prstGeom prst="line">
            <a:avLst/>
          </a:prstGeom>
          <a:noFill/>
          <a:ln w="5080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8" name="Line 48"/>
          <p:cNvSpPr>
            <a:spLocks noChangeShapeType="1"/>
          </p:cNvSpPr>
          <p:nvPr/>
        </p:nvSpPr>
        <p:spPr bwMode="auto">
          <a:xfrm>
            <a:off x="2233613" y="4867275"/>
            <a:ext cx="0" cy="1655763"/>
          </a:xfrm>
          <a:prstGeom prst="line">
            <a:avLst/>
          </a:prstGeom>
          <a:noFill/>
          <a:ln w="5080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9" name="Line 49"/>
          <p:cNvSpPr>
            <a:spLocks noChangeShapeType="1"/>
          </p:cNvSpPr>
          <p:nvPr/>
        </p:nvSpPr>
        <p:spPr bwMode="auto">
          <a:xfrm>
            <a:off x="6994525" y="4910138"/>
            <a:ext cx="0" cy="1655762"/>
          </a:xfrm>
          <a:prstGeom prst="line">
            <a:avLst/>
          </a:prstGeom>
          <a:noFill/>
          <a:ln w="5080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0" name="Freeform 50"/>
          <p:cNvSpPr>
            <a:spLocks/>
          </p:cNvSpPr>
          <p:nvPr/>
        </p:nvSpPr>
        <p:spPr bwMode="auto">
          <a:xfrm>
            <a:off x="1465263" y="4868863"/>
            <a:ext cx="658812" cy="1662112"/>
          </a:xfrm>
          <a:custGeom>
            <a:avLst/>
            <a:gdLst/>
            <a:ahLst/>
            <a:cxnLst>
              <a:cxn ang="0">
                <a:pos x="415" y="0"/>
              </a:cxn>
              <a:cxn ang="0">
                <a:pos x="339" y="142"/>
              </a:cxn>
              <a:cxn ang="0">
                <a:pos x="275" y="197"/>
              </a:cxn>
              <a:cxn ang="0">
                <a:pos x="202" y="307"/>
              </a:cxn>
              <a:cxn ang="0">
                <a:pos x="46" y="663"/>
              </a:cxn>
              <a:cxn ang="0">
                <a:pos x="0" y="1047"/>
              </a:cxn>
            </a:cxnLst>
            <a:rect l="0" t="0" r="r" b="b"/>
            <a:pathLst>
              <a:path w="415" h="1047">
                <a:moveTo>
                  <a:pt x="415" y="0"/>
                </a:moveTo>
                <a:cubicBezTo>
                  <a:pt x="402" y="24"/>
                  <a:pt x="362" y="109"/>
                  <a:pt x="339" y="142"/>
                </a:cubicBezTo>
                <a:cubicBezTo>
                  <a:pt x="316" y="175"/>
                  <a:pt x="298" y="170"/>
                  <a:pt x="275" y="197"/>
                </a:cubicBezTo>
                <a:cubicBezTo>
                  <a:pt x="252" y="224"/>
                  <a:pt x="240" y="229"/>
                  <a:pt x="202" y="307"/>
                </a:cubicBezTo>
                <a:cubicBezTo>
                  <a:pt x="164" y="385"/>
                  <a:pt x="80" y="540"/>
                  <a:pt x="46" y="663"/>
                </a:cubicBezTo>
                <a:cubicBezTo>
                  <a:pt x="12" y="786"/>
                  <a:pt x="10" y="967"/>
                  <a:pt x="0" y="1047"/>
                </a:cubicBezTo>
              </a:path>
            </a:pathLst>
          </a:custGeom>
          <a:noFill/>
          <a:ln w="5080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1" name="Freeform 51"/>
          <p:cNvSpPr>
            <a:spLocks/>
          </p:cNvSpPr>
          <p:nvPr/>
        </p:nvSpPr>
        <p:spPr bwMode="auto">
          <a:xfrm>
            <a:off x="7123113" y="4910138"/>
            <a:ext cx="844550" cy="1651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0" y="142"/>
              </a:cxn>
              <a:cxn ang="0">
                <a:pos x="155" y="206"/>
              </a:cxn>
              <a:cxn ang="0">
                <a:pos x="235" y="298"/>
              </a:cxn>
              <a:cxn ang="0">
                <a:pos x="404" y="619"/>
              </a:cxn>
              <a:cxn ang="0">
                <a:pos x="532" y="1040"/>
              </a:cxn>
            </a:cxnLst>
            <a:rect l="0" t="0" r="r" b="b"/>
            <a:pathLst>
              <a:path w="532" h="1040">
                <a:moveTo>
                  <a:pt x="0" y="0"/>
                </a:moveTo>
                <a:cubicBezTo>
                  <a:pt x="10" y="24"/>
                  <a:pt x="34" y="108"/>
                  <a:pt x="60" y="142"/>
                </a:cubicBezTo>
                <a:cubicBezTo>
                  <a:pt x="87" y="176"/>
                  <a:pt x="126" y="180"/>
                  <a:pt x="155" y="206"/>
                </a:cubicBezTo>
                <a:cubicBezTo>
                  <a:pt x="185" y="232"/>
                  <a:pt x="194" y="229"/>
                  <a:pt x="235" y="298"/>
                </a:cubicBezTo>
                <a:cubicBezTo>
                  <a:pt x="276" y="367"/>
                  <a:pt x="355" y="495"/>
                  <a:pt x="404" y="619"/>
                </a:cubicBezTo>
                <a:cubicBezTo>
                  <a:pt x="453" y="743"/>
                  <a:pt x="505" y="952"/>
                  <a:pt x="532" y="1040"/>
                </a:cubicBezTo>
              </a:path>
            </a:pathLst>
          </a:custGeom>
          <a:noFill/>
          <a:ln w="5080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" name="Freeform 52"/>
          <p:cNvSpPr>
            <a:spLocks/>
          </p:cNvSpPr>
          <p:nvPr/>
        </p:nvSpPr>
        <p:spPr bwMode="auto">
          <a:xfrm>
            <a:off x="304800" y="4868863"/>
            <a:ext cx="1666875" cy="1647825"/>
          </a:xfrm>
          <a:custGeom>
            <a:avLst/>
            <a:gdLst/>
            <a:ahLst/>
            <a:cxnLst>
              <a:cxn ang="0">
                <a:pos x="1050" y="0"/>
              </a:cxn>
              <a:cxn ang="0">
                <a:pos x="841" y="87"/>
              </a:cxn>
              <a:cxn ang="0">
                <a:pos x="567" y="234"/>
              </a:cxn>
              <a:cxn ang="0">
                <a:pos x="219" y="572"/>
              </a:cxn>
              <a:cxn ang="0">
                <a:pos x="0" y="1038"/>
              </a:cxn>
            </a:cxnLst>
            <a:rect l="0" t="0" r="r" b="b"/>
            <a:pathLst>
              <a:path w="1050" h="1038">
                <a:moveTo>
                  <a:pt x="1050" y="0"/>
                </a:moveTo>
                <a:cubicBezTo>
                  <a:pt x="1015" y="14"/>
                  <a:pt x="922" y="48"/>
                  <a:pt x="841" y="87"/>
                </a:cubicBezTo>
                <a:cubicBezTo>
                  <a:pt x="760" y="126"/>
                  <a:pt x="671" y="153"/>
                  <a:pt x="567" y="234"/>
                </a:cubicBezTo>
                <a:cubicBezTo>
                  <a:pt x="463" y="315"/>
                  <a:pt x="314" y="438"/>
                  <a:pt x="219" y="572"/>
                </a:cubicBezTo>
                <a:cubicBezTo>
                  <a:pt x="124" y="706"/>
                  <a:pt x="46" y="941"/>
                  <a:pt x="0" y="1038"/>
                </a:cubicBezTo>
              </a:path>
            </a:pathLst>
          </a:custGeom>
          <a:noFill/>
          <a:ln w="5080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3" name="Freeform 53"/>
          <p:cNvSpPr>
            <a:spLocks/>
          </p:cNvSpPr>
          <p:nvPr/>
        </p:nvSpPr>
        <p:spPr bwMode="auto">
          <a:xfrm flipH="1">
            <a:off x="7175500" y="4868863"/>
            <a:ext cx="1644650" cy="1647825"/>
          </a:xfrm>
          <a:custGeom>
            <a:avLst/>
            <a:gdLst/>
            <a:ahLst/>
            <a:cxnLst>
              <a:cxn ang="0">
                <a:pos x="1050" y="0"/>
              </a:cxn>
              <a:cxn ang="0">
                <a:pos x="841" y="87"/>
              </a:cxn>
              <a:cxn ang="0">
                <a:pos x="567" y="234"/>
              </a:cxn>
              <a:cxn ang="0">
                <a:pos x="219" y="572"/>
              </a:cxn>
              <a:cxn ang="0">
                <a:pos x="0" y="1038"/>
              </a:cxn>
            </a:cxnLst>
            <a:rect l="0" t="0" r="r" b="b"/>
            <a:pathLst>
              <a:path w="1050" h="1038">
                <a:moveTo>
                  <a:pt x="1050" y="0"/>
                </a:moveTo>
                <a:cubicBezTo>
                  <a:pt x="1015" y="14"/>
                  <a:pt x="922" y="48"/>
                  <a:pt x="841" y="87"/>
                </a:cubicBezTo>
                <a:cubicBezTo>
                  <a:pt x="760" y="126"/>
                  <a:pt x="671" y="153"/>
                  <a:pt x="567" y="234"/>
                </a:cubicBezTo>
                <a:cubicBezTo>
                  <a:pt x="463" y="315"/>
                  <a:pt x="314" y="438"/>
                  <a:pt x="219" y="572"/>
                </a:cubicBezTo>
                <a:cubicBezTo>
                  <a:pt x="124" y="706"/>
                  <a:pt x="46" y="941"/>
                  <a:pt x="0" y="1038"/>
                </a:cubicBezTo>
              </a:path>
            </a:pathLst>
          </a:custGeom>
          <a:noFill/>
          <a:ln w="50800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372518" y="1000919"/>
            <a:ext cx="8229600" cy="533400"/>
          </a:xfrm>
        </p:spPr>
        <p:txBody>
          <a:bodyPr>
            <a:noAutofit/>
          </a:bodyPr>
          <a:lstStyle/>
          <a:p>
            <a:r>
              <a:rPr lang="en-US" sz="2800" dirty="0" smtClean="0"/>
              <a:t> Drawing Flow Nets</a:t>
            </a:r>
            <a:endParaRPr lang="en-US" sz="28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5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0" dur="80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1" dur="80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80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5" dur="80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6" dur="80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80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80" dur="80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1" dur="80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80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3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500"/>
                            </p:stCondLst>
                            <p:childTnLst>
                              <p:par>
                                <p:cTn id="103" presetID="35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2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3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2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3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2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2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2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5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8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00"/>
                            </p:stCondLst>
                            <p:childTnLst>
                              <p:par>
                                <p:cTn id="14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4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000"/>
                            </p:stCondLst>
                            <p:childTnLst>
                              <p:par>
                                <p:cTn id="148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500"/>
                            </p:stCondLst>
                            <p:childTnLst>
                              <p:par>
                                <p:cTn id="15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3000"/>
                            </p:stCondLst>
                            <p:childTnLst>
                              <p:par>
                                <p:cTn id="15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3500"/>
                            </p:stCondLst>
                            <p:childTnLst>
                              <p:par>
                                <p:cTn id="16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4000"/>
                            </p:stCondLst>
                            <p:childTnLst>
                              <p:par>
                                <p:cTn id="1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6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0"/>
                            </p:stCondLst>
                            <p:childTnLst>
                              <p:par>
                                <p:cTn id="16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6000"/>
                            </p:stCondLst>
                            <p:childTnLst>
                              <p:par>
                                <p:cTn id="17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7000"/>
                            </p:stCondLst>
                            <p:childTnLst>
                              <p:par>
                                <p:cTn id="17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8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/>
      <p:bldP spid="68" grpId="0" animBg="1"/>
      <p:bldP spid="68" grpId="1" animBg="1"/>
      <p:bldP spid="69" grpId="0" build="allAtOnce"/>
      <p:bldP spid="71" grpId="0"/>
      <p:bldP spid="71" grpId="1"/>
      <p:bldP spid="74" grpId="0"/>
      <p:bldP spid="74" grpId="1"/>
      <p:bldP spid="75" grpId="0"/>
      <p:bldP spid="75" grpId="1"/>
      <p:bldP spid="76" grpId="0"/>
      <p:bldP spid="77" grpId="0" animBg="1"/>
      <p:bldP spid="80" grpId="0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4" descr="40%"/>
          <p:cNvSpPr>
            <a:spLocks noChangeArrowheads="1"/>
          </p:cNvSpPr>
          <p:nvPr/>
        </p:nvSpPr>
        <p:spPr bwMode="auto">
          <a:xfrm>
            <a:off x="914400" y="5349586"/>
            <a:ext cx="7340600" cy="762000"/>
          </a:xfrm>
          <a:prstGeom prst="rect">
            <a:avLst/>
          </a:prstGeom>
          <a:pattFill prst="pct40">
            <a:fgClr>
              <a:srgbClr val="FFFF00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6622064" y="5551476"/>
            <a:ext cx="984565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dirty="0" smtClean="0"/>
              <a:t>bedrock</a:t>
            </a:r>
            <a:endParaRPr lang="en-GB" altLang="en-US" dirty="0"/>
          </a:p>
        </p:txBody>
      </p:sp>
      <p:sp>
        <p:nvSpPr>
          <p:cNvPr id="7174" name="Rectangle 6" descr="90%"/>
          <p:cNvSpPr>
            <a:spLocks noChangeArrowheads="1"/>
          </p:cNvSpPr>
          <p:nvPr/>
        </p:nvSpPr>
        <p:spPr bwMode="auto">
          <a:xfrm>
            <a:off x="914400" y="3200400"/>
            <a:ext cx="7315200" cy="2128837"/>
          </a:xfrm>
          <a:prstGeom prst="rect">
            <a:avLst/>
          </a:prstGeom>
          <a:pattFill prst="pct90">
            <a:fgClr>
              <a:schemeClr val="tx2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5" name="AutoShape 7"/>
          <p:cNvSpPr>
            <a:spLocks noChangeArrowheads="1"/>
          </p:cNvSpPr>
          <p:nvPr/>
        </p:nvSpPr>
        <p:spPr bwMode="auto">
          <a:xfrm>
            <a:off x="6989762" y="3082636"/>
            <a:ext cx="228600" cy="152400"/>
          </a:xfrm>
          <a:prstGeom prst="flowChartMerg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6" name="AutoShape 8"/>
          <p:cNvSpPr>
            <a:spLocks noChangeArrowheads="1"/>
          </p:cNvSpPr>
          <p:nvPr/>
        </p:nvSpPr>
        <p:spPr bwMode="auto">
          <a:xfrm>
            <a:off x="2478087" y="2226973"/>
            <a:ext cx="228600" cy="152400"/>
          </a:xfrm>
          <a:prstGeom prst="flowChartMerg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7" name="Line 9"/>
          <p:cNvSpPr>
            <a:spLocks noChangeShapeType="1"/>
          </p:cNvSpPr>
          <p:nvPr/>
        </p:nvSpPr>
        <p:spPr bwMode="auto">
          <a:xfrm>
            <a:off x="4364037" y="2003137"/>
            <a:ext cx="20638" cy="1784854"/>
          </a:xfrm>
          <a:prstGeom prst="line">
            <a:avLst/>
          </a:prstGeom>
          <a:ln>
            <a:headEnd/>
            <a:tailE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endParaRPr lang="en-US"/>
          </a:p>
        </p:txBody>
      </p:sp>
      <p:sp>
        <p:nvSpPr>
          <p:cNvPr id="7178" name="Rectangle 10" descr="90%"/>
          <p:cNvSpPr>
            <a:spLocks noChangeArrowheads="1"/>
          </p:cNvSpPr>
          <p:nvPr/>
        </p:nvSpPr>
        <p:spPr bwMode="auto">
          <a:xfrm>
            <a:off x="915987" y="2366673"/>
            <a:ext cx="3448050" cy="952500"/>
          </a:xfrm>
          <a:prstGeom prst="rect">
            <a:avLst/>
          </a:prstGeom>
          <a:pattFill prst="pct90">
            <a:fgClr>
              <a:schemeClr val="tx2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9" name="Text Box 11"/>
          <p:cNvSpPr txBox="1">
            <a:spLocks noChangeArrowheads="1"/>
          </p:cNvSpPr>
          <p:nvPr/>
        </p:nvSpPr>
        <p:spPr bwMode="auto">
          <a:xfrm>
            <a:off x="6780896" y="4628861"/>
            <a:ext cx="6463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dirty="0" smtClean="0"/>
              <a:t>sand</a:t>
            </a:r>
            <a:endParaRPr lang="en-GB" alt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72518" y="1000919"/>
            <a:ext cx="8229600" cy="533400"/>
          </a:xfrm>
          <a:prstGeom prst="rect">
            <a:avLst/>
          </a:prstGeom>
        </p:spPr>
        <p:txBody>
          <a:bodyPr anchor="b" anchorCtr="0">
            <a:noAutofit/>
            <a:scene3d>
              <a:camera prst="orthographicFront"/>
              <a:lightRig rig="soft" dir="t">
                <a:rot lat="0" lon="0" rev="2100000"/>
              </a:lightRig>
            </a:scene3d>
            <a:sp3d prstMaterial="matte">
              <a:bevelT w="38100" h="38100"/>
            </a:sp3d>
          </a:bodyPr>
          <a:lstStyle>
            <a:defPPr>
              <a:defRPr sz="4400">
                <a:solidFill>
                  <a:schemeClr val="tx2">
                    <a:shade val="85000"/>
                    <a:satMod val="150000"/>
                  </a:schemeClr>
                </a:solidFill>
                <a:latin typeface="+mj-lt"/>
                <a:ea typeface="+mj-ea"/>
                <a:cs typeface="+mj-cs"/>
              </a:defRPr>
            </a:defPPr>
            <a:lvl1pPr algn="ctr" eaLnBrk="1" hangingPunct="1">
              <a:buNone/>
              <a:defRPr lang="en-US" sz="4800" b="1" strike="noStrike" kern="1200" baseline="0">
                <a:solidFill>
                  <a:schemeClr val="tx2">
                    <a:shade val="85000"/>
                    <a:satMod val="150000"/>
                  </a:schemeClr>
                </a:solidFill>
                <a:effectLst>
                  <a:outerShdw blurRad="63500" dist="38100" dir="8220000" algn="tl" rotWithShape="0">
                    <a:srgbClr val="000000">
                      <a:alpha val="30000"/>
                    </a:srgbClr>
                  </a:outerShdw>
                </a:effectLst>
                <a:latin typeface="Tw Cen MT" panose="020B0602020104020603" pitchFamily="34" charset="0"/>
                <a:ea typeface="+mj-lt"/>
                <a:cs typeface="+mj-lt"/>
              </a:defRPr>
            </a:lvl1pPr>
          </a:lstStyle>
          <a:p>
            <a:r>
              <a:rPr lang="en-US" sz="2800" dirty="0" smtClean="0">
                <a:solidFill>
                  <a:schemeClr val="tx1"/>
                </a:solidFill>
                <a:effectLst/>
              </a:rPr>
              <a:t>Flow Nets under a sheet pile</a:t>
            </a:r>
            <a:endParaRPr lang="en-US" sz="2800" dirty="0">
              <a:solidFill>
                <a:schemeClr val="tx1"/>
              </a:solidFill>
              <a:effectLst/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92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4" descr="40%"/>
          <p:cNvSpPr>
            <a:spLocks noChangeArrowheads="1"/>
          </p:cNvSpPr>
          <p:nvPr/>
        </p:nvSpPr>
        <p:spPr bwMode="auto">
          <a:xfrm>
            <a:off x="914400" y="5349586"/>
            <a:ext cx="7340600" cy="762000"/>
          </a:xfrm>
          <a:prstGeom prst="rect">
            <a:avLst/>
          </a:prstGeom>
          <a:pattFill prst="pct40">
            <a:fgClr>
              <a:srgbClr val="FFFF00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6622064" y="5551476"/>
            <a:ext cx="984565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dirty="0" smtClean="0"/>
              <a:t>bedrock</a:t>
            </a:r>
            <a:endParaRPr lang="en-GB" altLang="en-US" dirty="0"/>
          </a:p>
        </p:txBody>
      </p:sp>
      <p:sp>
        <p:nvSpPr>
          <p:cNvPr id="7174" name="Rectangle 6" descr="90%"/>
          <p:cNvSpPr>
            <a:spLocks noChangeArrowheads="1"/>
          </p:cNvSpPr>
          <p:nvPr/>
        </p:nvSpPr>
        <p:spPr bwMode="auto">
          <a:xfrm>
            <a:off x="914400" y="3200400"/>
            <a:ext cx="7315200" cy="2128837"/>
          </a:xfrm>
          <a:prstGeom prst="rect">
            <a:avLst/>
          </a:prstGeom>
          <a:pattFill prst="pct90">
            <a:fgClr>
              <a:schemeClr val="tx2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5" name="AutoShape 7"/>
          <p:cNvSpPr>
            <a:spLocks noChangeArrowheads="1"/>
          </p:cNvSpPr>
          <p:nvPr/>
        </p:nvSpPr>
        <p:spPr bwMode="auto">
          <a:xfrm>
            <a:off x="6989762" y="3082636"/>
            <a:ext cx="228600" cy="152400"/>
          </a:xfrm>
          <a:prstGeom prst="flowChartMerg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6" name="AutoShape 8"/>
          <p:cNvSpPr>
            <a:spLocks noChangeArrowheads="1"/>
          </p:cNvSpPr>
          <p:nvPr/>
        </p:nvSpPr>
        <p:spPr bwMode="auto">
          <a:xfrm>
            <a:off x="2478087" y="2226973"/>
            <a:ext cx="228600" cy="152400"/>
          </a:xfrm>
          <a:prstGeom prst="flowChartMerg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7" name="Line 9"/>
          <p:cNvSpPr>
            <a:spLocks noChangeShapeType="1"/>
          </p:cNvSpPr>
          <p:nvPr/>
        </p:nvSpPr>
        <p:spPr bwMode="auto">
          <a:xfrm>
            <a:off x="4364037" y="2003137"/>
            <a:ext cx="20638" cy="1784854"/>
          </a:xfrm>
          <a:prstGeom prst="line">
            <a:avLst/>
          </a:prstGeom>
          <a:ln>
            <a:headEnd/>
            <a:tailE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endParaRPr lang="en-US"/>
          </a:p>
        </p:txBody>
      </p:sp>
      <p:sp>
        <p:nvSpPr>
          <p:cNvPr id="7178" name="Rectangle 10" descr="90%"/>
          <p:cNvSpPr>
            <a:spLocks noChangeArrowheads="1"/>
          </p:cNvSpPr>
          <p:nvPr/>
        </p:nvSpPr>
        <p:spPr bwMode="auto">
          <a:xfrm>
            <a:off x="915987" y="2366673"/>
            <a:ext cx="3448050" cy="952500"/>
          </a:xfrm>
          <a:prstGeom prst="rect">
            <a:avLst/>
          </a:prstGeom>
          <a:pattFill prst="pct90">
            <a:fgClr>
              <a:schemeClr val="tx2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9" name="Text Box 11"/>
          <p:cNvSpPr txBox="1">
            <a:spLocks noChangeArrowheads="1"/>
          </p:cNvSpPr>
          <p:nvPr/>
        </p:nvSpPr>
        <p:spPr bwMode="auto">
          <a:xfrm>
            <a:off x="6780896" y="4628861"/>
            <a:ext cx="6463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dirty="0" smtClean="0"/>
              <a:t>sand</a:t>
            </a:r>
            <a:endParaRPr lang="en-GB" altLang="en-US" dirty="0"/>
          </a:p>
        </p:txBody>
      </p:sp>
      <p:sp>
        <p:nvSpPr>
          <p:cNvPr id="7180" name="Freeform 12"/>
          <p:cNvSpPr>
            <a:spLocks/>
          </p:cNvSpPr>
          <p:nvPr/>
        </p:nvSpPr>
        <p:spPr bwMode="auto">
          <a:xfrm>
            <a:off x="3886200" y="2369848"/>
            <a:ext cx="731837" cy="1703467"/>
          </a:xfrm>
          <a:custGeom>
            <a:avLst/>
            <a:gdLst>
              <a:gd name="T0" fmla="*/ 0 w 437"/>
              <a:gd name="T1" fmla="*/ 0 h 1094"/>
              <a:gd name="T2" fmla="*/ 0 w 437"/>
              <a:gd name="T3" fmla="*/ 107 h 1094"/>
              <a:gd name="T4" fmla="*/ 9 w 437"/>
              <a:gd name="T5" fmla="*/ 197 h 1094"/>
              <a:gd name="T6" fmla="*/ 33 w 437"/>
              <a:gd name="T7" fmla="*/ 337 h 1094"/>
              <a:gd name="T8" fmla="*/ 66 w 437"/>
              <a:gd name="T9" fmla="*/ 510 h 1094"/>
              <a:gd name="T10" fmla="*/ 132 w 437"/>
              <a:gd name="T11" fmla="*/ 740 h 1094"/>
              <a:gd name="T12" fmla="*/ 182 w 437"/>
              <a:gd name="T13" fmla="*/ 880 h 1094"/>
              <a:gd name="T14" fmla="*/ 239 w 437"/>
              <a:gd name="T15" fmla="*/ 1045 h 1094"/>
              <a:gd name="T16" fmla="*/ 280 w 437"/>
              <a:gd name="T17" fmla="*/ 1094 h 1094"/>
              <a:gd name="T18" fmla="*/ 338 w 437"/>
              <a:gd name="T19" fmla="*/ 1094 h 1094"/>
              <a:gd name="T20" fmla="*/ 379 w 437"/>
              <a:gd name="T21" fmla="*/ 1028 h 1094"/>
              <a:gd name="T22" fmla="*/ 420 w 437"/>
              <a:gd name="T23" fmla="*/ 905 h 1094"/>
              <a:gd name="T24" fmla="*/ 428 w 437"/>
              <a:gd name="T25" fmla="*/ 790 h 1094"/>
              <a:gd name="T26" fmla="*/ 437 w 437"/>
              <a:gd name="T27" fmla="*/ 666 h 1094"/>
              <a:gd name="T28" fmla="*/ 428 w 437"/>
              <a:gd name="T29" fmla="*/ 543 h 10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37" h="1094">
                <a:moveTo>
                  <a:pt x="0" y="0"/>
                </a:moveTo>
                <a:lnTo>
                  <a:pt x="0" y="107"/>
                </a:lnTo>
                <a:lnTo>
                  <a:pt x="9" y="197"/>
                </a:lnTo>
                <a:lnTo>
                  <a:pt x="33" y="337"/>
                </a:lnTo>
                <a:lnTo>
                  <a:pt x="66" y="510"/>
                </a:lnTo>
                <a:lnTo>
                  <a:pt x="132" y="740"/>
                </a:lnTo>
                <a:lnTo>
                  <a:pt x="182" y="880"/>
                </a:lnTo>
                <a:lnTo>
                  <a:pt x="239" y="1045"/>
                </a:lnTo>
                <a:lnTo>
                  <a:pt x="280" y="1094"/>
                </a:lnTo>
                <a:lnTo>
                  <a:pt x="338" y="1094"/>
                </a:lnTo>
                <a:lnTo>
                  <a:pt x="379" y="1028"/>
                </a:lnTo>
                <a:lnTo>
                  <a:pt x="420" y="905"/>
                </a:lnTo>
                <a:lnTo>
                  <a:pt x="428" y="790"/>
                </a:lnTo>
                <a:lnTo>
                  <a:pt x="437" y="666"/>
                </a:lnTo>
                <a:lnTo>
                  <a:pt x="428" y="543"/>
                </a:lnTo>
              </a:path>
            </a:pathLst>
          </a:custGeom>
          <a:noFill/>
          <a:ln w="38100" cap="flat" cmpd="sng">
            <a:solidFill>
              <a:srgbClr val="000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181" name="Freeform 13"/>
          <p:cNvSpPr>
            <a:spLocks/>
          </p:cNvSpPr>
          <p:nvPr/>
        </p:nvSpPr>
        <p:spPr bwMode="auto">
          <a:xfrm>
            <a:off x="3351212" y="2369848"/>
            <a:ext cx="1763713" cy="1971675"/>
          </a:xfrm>
          <a:custGeom>
            <a:avLst/>
            <a:gdLst>
              <a:gd name="T0" fmla="*/ 0 w 1111"/>
              <a:gd name="T1" fmla="*/ 0 h 1242"/>
              <a:gd name="T2" fmla="*/ 0 w 1111"/>
              <a:gd name="T3" fmla="*/ 99 h 1242"/>
              <a:gd name="T4" fmla="*/ 16 w 1111"/>
              <a:gd name="T5" fmla="*/ 189 h 1242"/>
              <a:gd name="T6" fmla="*/ 41 w 1111"/>
              <a:gd name="T7" fmla="*/ 329 h 1242"/>
              <a:gd name="T8" fmla="*/ 66 w 1111"/>
              <a:gd name="T9" fmla="*/ 419 h 1242"/>
              <a:gd name="T10" fmla="*/ 99 w 1111"/>
              <a:gd name="T11" fmla="*/ 518 h 1242"/>
              <a:gd name="T12" fmla="*/ 148 w 1111"/>
              <a:gd name="T13" fmla="*/ 666 h 1242"/>
              <a:gd name="T14" fmla="*/ 230 w 1111"/>
              <a:gd name="T15" fmla="*/ 847 h 1242"/>
              <a:gd name="T16" fmla="*/ 329 w 1111"/>
              <a:gd name="T17" fmla="*/ 1012 h 1242"/>
              <a:gd name="T18" fmla="*/ 428 w 1111"/>
              <a:gd name="T19" fmla="*/ 1135 h 1242"/>
              <a:gd name="T20" fmla="*/ 502 w 1111"/>
              <a:gd name="T21" fmla="*/ 1193 h 1242"/>
              <a:gd name="T22" fmla="*/ 601 w 1111"/>
              <a:gd name="T23" fmla="*/ 1226 h 1242"/>
              <a:gd name="T24" fmla="*/ 716 w 1111"/>
              <a:gd name="T25" fmla="*/ 1242 h 1242"/>
              <a:gd name="T26" fmla="*/ 782 w 1111"/>
              <a:gd name="T27" fmla="*/ 1218 h 1242"/>
              <a:gd name="T28" fmla="*/ 905 w 1111"/>
              <a:gd name="T29" fmla="*/ 1127 h 1242"/>
              <a:gd name="T30" fmla="*/ 963 w 1111"/>
              <a:gd name="T31" fmla="*/ 1045 h 1242"/>
              <a:gd name="T32" fmla="*/ 1028 w 1111"/>
              <a:gd name="T33" fmla="*/ 954 h 1242"/>
              <a:gd name="T34" fmla="*/ 1070 w 1111"/>
              <a:gd name="T35" fmla="*/ 847 h 1242"/>
              <a:gd name="T36" fmla="*/ 1094 w 1111"/>
              <a:gd name="T37" fmla="*/ 773 h 1242"/>
              <a:gd name="T38" fmla="*/ 1111 w 1111"/>
              <a:gd name="T39" fmla="*/ 658 h 1242"/>
              <a:gd name="T40" fmla="*/ 1111 w 1111"/>
              <a:gd name="T41" fmla="*/ 551 h 1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111" h="1242">
                <a:moveTo>
                  <a:pt x="0" y="0"/>
                </a:moveTo>
                <a:lnTo>
                  <a:pt x="0" y="99"/>
                </a:lnTo>
                <a:lnTo>
                  <a:pt x="16" y="189"/>
                </a:lnTo>
                <a:lnTo>
                  <a:pt x="41" y="329"/>
                </a:lnTo>
                <a:lnTo>
                  <a:pt x="66" y="419"/>
                </a:lnTo>
                <a:lnTo>
                  <a:pt x="99" y="518"/>
                </a:lnTo>
                <a:lnTo>
                  <a:pt x="148" y="666"/>
                </a:lnTo>
                <a:lnTo>
                  <a:pt x="230" y="847"/>
                </a:lnTo>
                <a:lnTo>
                  <a:pt x="329" y="1012"/>
                </a:lnTo>
                <a:lnTo>
                  <a:pt x="428" y="1135"/>
                </a:lnTo>
                <a:lnTo>
                  <a:pt x="502" y="1193"/>
                </a:lnTo>
                <a:lnTo>
                  <a:pt x="601" y="1226"/>
                </a:lnTo>
                <a:lnTo>
                  <a:pt x="716" y="1242"/>
                </a:lnTo>
                <a:lnTo>
                  <a:pt x="782" y="1218"/>
                </a:lnTo>
                <a:lnTo>
                  <a:pt x="905" y="1127"/>
                </a:lnTo>
                <a:lnTo>
                  <a:pt x="963" y="1045"/>
                </a:lnTo>
                <a:lnTo>
                  <a:pt x="1028" y="954"/>
                </a:lnTo>
                <a:lnTo>
                  <a:pt x="1070" y="847"/>
                </a:lnTo>
                <a:lnTo>
                  <a:pt x="1094" y="773"/>
                </a:lnTo>
                <a:lnTo>
                  <a:pt x="1111" y="658"/>
                </a:lnTo>
                <a:lnTo>
                  <a:pt x="1111" y="551"/>
                </a:lnTo>
              </a:path>
            </a:pathLst>
          </a:custGeom>
          <a:noFill/>
          <a:ln w="38100" cap="flat" cmpd="sng">
            <a:solidFill>
              <a:srgbClr val="000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182" name="Freeform 14"/>
          <p:cNvSpPr>
            <a:spLocks/>
          </p:cNvSpPr>
          <p:nvPr/>
        </p:nvSpPr>
        <p:spPr bwMode="auto">
          <a:xfrm>
            <a:off x="2619375" y="2382548"/>
            <a:ext cx="3133725" cy="2246313"/>
          </a:xfrm>
          <a:custGeom>
            <a:avLst/>
            <a:gdLst>
              <a:gd name="T0" fmla="*/ 0 w 1974"/>
              <a:gd name="T1" fmla="*/ 0 h 1415"/>
              <a:gd name="T2" fmla="*/ 16 w 1974"/>
              <a:gd name="T3" fmla="*/ 140 h 1415"/>
              <a:gd name="T4" fmla="*/ 49 w 1974"/>
              <a:gd name="T5" fmla="*/ 263 h 1415"/>
              <a:gd name="T6" fmla="*/ 107 w 1974"/>
              <a:gd name="T7" fmla="*/ 436 h 1415"/>
              <a:gd name="T8" fmla="*/ 197 w 1974"/>
              <a:gd name="T9" fmla="*/ 609 h 1415"/>
              <a:gd name="T10" fmla="*/ 288 w 1974"/>
              <a:gd name="T11" fmla="*/ 782 h 1415"/>
              <a:gd name="T12" fmla="*/ 378 w 1974"/>
              <a:gd name="T13" fmla="*/ 930 h 1415"/>
              <a:gd name="T14" fmla="*/ 444 w 1974"/>
              <a:gd name="T15" fmla="*/ 1004 h 1415"/>
              <a:gd name="T16" fmla="*/ 477 w 1974"/>
              <a:gd name="T17" fmla="*/ 1045 h 1415"/>
              <a:gd name="T18" fmla="*/ 543 w 1974"/>
              <a:gd name="T19" fmla="*/ 1119 h 1415"/>
              <a:gd name="T20" fmla="*/ 609 w 1974"/>
              <a:gd name="T21" fmla="*/ 1185 h 1415"/>
              <a:gd name="T22" fmla="*/ 707 w 1974"/>
              <a:gd name="T23" fmla="*/ 1284 h 1415"/>
              <a:gd name="T24" fmla="*/ 872 w 1974"/>
              <a:gd name="T25" fmla="*/ 1374 h 1415"/>
              <a:gd name="T26" fmla="*/ 1053 w 1974"/>
              <a:gd name="T27" fmla="*/ 1415 h 1415"/>
              <a:gd name="T28" fmla="*/ 1135 w 1974"/>
              <a:gd name="T29" fmla="*/ 1415 h 1415"/>
              <a:gd name="T30" fmla="*/ 1201 w 1974"/>
              <a:gd name="T31" fmla="*/ 1407 h 1415"/>
              <a:gd name="T32" fmla="*/ 1324 w 1974"/>
              <a:gd name="T33" fmla="*/ 1374 h 1415"/>
              <a:gd name="T34" fmla="*/ 1440 w 1974"/>
              <a:gd name="T35" fmla="*/ 1333 h 1415"/>
              <a:gd name="T36" fmla="*/ 1555 w 1974"/>
              <a:gd name="T37" fmla="*/ 1284 h 1415"/>
              <a:gd name="T38" fmla="*/ 1654 w 1974"/>
              <a:gd name="T39" fmla="*/ 1185 h 1415"/>
              <a:gd name="T40" fmla="*/ 1744 w 1974"/>
              <a:gd name="T41" fmla="*/ 1078 h 1415"/>
              <a:gd name="T42" fmla="*/ 1826 w 1974"/>
              <a:gd name="T43" fmla="*/ 971 h 1415"/>
              <a:gd name="T44" fmla="*/ 1884 w 1974"/>
              <a:gd name="T45" fmla="*/ 848 h 1415"/>
              <a:gd name="T46" fmla="*/ 1933 w 1974"/>
              <a:gd name="T47" fmla="*/ 691 h 1415"/>
              <a:gd name="T48" fmla="*/ 1974 w 1974"/>
              <a:gd name="T49" fmla="*/ 551 h 1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974" h="1415">
                <a:moveTo>
                  <a:pt x="0" y="0"/>
                </a:moveTo>
                <a:lnTo>
                  <a:pt x="16" y="140"/>
                </a:lnTo>
                <a:lnTo>
                  <a:pt x="49" y="263"/>
                </a:lnTo>
                <a:lnTo>
                  <a:pt x="107" y="436"/>
                </a:lnTo>
                <a:lnTo>
                  <a:pt x="197" y="609"/>
                </a:lnTo>
                <a:lnTo>
                  <a:pt x="288" y="782"/>
                </a:lnTo>
                <a:lnTo>
                  <a:pt x="378" y="930"/>
                </a:lnTo>
                <a:lnTo>
                  <a:pt x="444" y="1004"/>
                </a:lnTo>
                <a:lnTo>
                  <a:pt x="477" y="1045"/>
                </a:lnTo>
                <a:lnTo>
                  <a:pt x="543" y="1119"/>
                </a:lnTo>
                <a:lnTo>
                  <a:pt x="609" y="1185"/>
                </a:lnTo>
                <a:lnTo>
                  <a:pt x="707" y="1284"/>
                </a:lnTo>
                <a:lnTo>
                  <a:pt x="872" y="1374"/>
                </a:lnTo>
                <a:lnTo>
                  <a:pt x="1053" y="1415"/>
                </a:lnTo>
                <a:lnTo>
                  <a:pt x="1135" y="1415"/>
                </a:lnTo>
                <a:lnTo>
                  <a:pt x="1201" y="1407"/>
                </a:lnTo>
                <a:lnTo>
                  <a:pt x="1324" y="1374"/>
                </a:lnTo>
                <a:lnTo>
                  <a:pt x="1440" y="1333"/>
                </a:lnTo>
                <a:lnTo>
                  <a:pt x="1555" y="1284"/>
                </a:lnTo>
                <a:lnTo>
                  <a:pt x="1654" y="1185"/>
                </a:lnTo>
                <a:lnTo>
                  <a:pt x="1744" y="1078"/>
                </a:lnTo>
                <a:lnTo>
                  <a:pt x="1826" y="971"/>
                </a:lnTo>
                <a:lnTo>
                  <a:pt x="1884" y="848"/>
                </a:lnTo>
                <a:lnTo>
                  <a:pt x="1933" y="691"/>
                </a:lnTo>
                <a:lnTo>
                  <a:pt x="1974" y="551"/>
                </a:lnTo>
              </a:path>
            </a:pathLst>
          </a:custGeom>
          <a:noFill/>
          <a:ln w="38100" cap="flat" cmpd="sng">
            <a:solidFill>
              <a:srgbClr val="000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183" name="Freeform 15"/>
          <p:cNvSpPr>
            <a:spLocks/>
          </p:cNvSpPr>
          <p:nvPr/>
        </p:nvSpPr>
        <p:spPr bwMode="auto">
          <a:xfrm>
            <a:off x="1835150" y="2369848"/>
            <a:ext cx="4506912" cy="2624138"/>
          </a:xfrm>
          <a:custGeom>
            <a:avLst/>
            <a:gdLst>
              <a:gd name="T0" fmla="*/ 0 w 2839"/>
              <a:gd name="T1" fmla="*/ 0 h 1563"/>
              <a:gd name="T2" fmla="*/ 8 w 2839"/>
              <a:gd name="T3" fmla="*/ 354 h 1563"/>
              <a:gd name="T4" fmla="*/ 66 w 2839"/>
              <a:gd name="T5" fmla="*/ 568 h 1563"/>
              <a:gd name="T6" fmla="*/ 148 w 2839"/>
              <a:gd name="T7" fmla="*/ 740 h 1563"/>
              <a:gd name="T8" fmla="*/ 247 w 2839"/>
              <a:gd name="T9" fmla="*/ 872 h 1563"/>
              <a:gd name="T10" fmla="*/ 387 w 2839"/>
              <a:gd name="T11" fmla="*/ 1037 h 1563"/>
              <a:gd name="T12" fmla="*/ 568 w 2839"/>
              <a:gd name="T13" fmla="*/ 1176 h 1563"/>
              <a:gd name="T14" fmla="*/ 773 w 2839"/>
              <a:gd name="T15" fmla="*/ 1325 h 1563"/>
              <a:gd name="T16" fmla="*/ 1004 w 2839"/>
              <a:gd name="T17" fmla="*/ 1448 h 1563"/>
              <a:gd name="T18" fmla="*/ 1144 w 2839"/>
              <a:gd name="T19" fmla="*/ 1489 h 1563"/>
              <a:gd name="T20" fmla="*/ 1308 w 2839"/>
              <a:gd name="T21" fmla="*/ 1539 h 1563"/>
              <a:gd name="T22" fmla="*/ 1572 w 2839"/>
              <a:gd name="T23" fmla="*/ 1563 h 1563"/>
              <a:gd name="T24" fmla="*/ 1810 w 2839"/>
              <a:gd name="T25" fmla="*/ 1530 h 1563"/>
              <a:gd name="T26" fmla="*/ 1983 w 2839"/>
              <a:gd name="T27" fmla="*/ 1481 h 1563"/>
              <a:gd name="T28" fmla="*/ 2172 w 2839"/>
              <a:gd name="T29" fmla="*/ 1407 h 1563"/>
              <a:gd name="T30" fmla="*/ 2304 w 2839"/>
              <a:gd name="T31" fmla="*/ 1349 h 1563"/>
              <a:gd name="T32" fmla="*/ 2468 w 2839"/>
              <a:gd name="T33" fmla="*/ 1234 h 1563"/>
              <a:gd name="T34" fmla="*/ 2575 w 2839"/>
              <a:gd name="T35" fmla="*/ 1119 h 1563"/>
              <a:gd name="T36" fmla="*/ 2691 w 2839"/>
              <a:gd name="T37" fmla="*/ 995 h 1563"/>
              <a:gd name="T38" fmla="*/ 2773 w 2839"/>
              <a:gd name="T39" fmla="*/ 814 h 1563"/>
              <a:gd name="T40" fmla="*/ 2822 w 2839"/>
              <a:gd name="T41" fmla="*/ 650 h 1563"/>
              <a:gd name="T42" fmla="*/ 2839 w 2839"/>
              <a:gd name="T43" fmla="*/ 543 h 1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839" h="1563">
                <a:moveTo>
                  <a:pt x="0" y="0"/>
                </a:moveTo>
                <a:lnTo>
                  <a:pt x="8" y="354"/>
                </a:lnTo>
                <a:lnTo>
                  <a:pt x="66" y="568"/>
                </a:lnTo>
                <a:lnTo>
                  <a:pt x="148" y="740"/>
                </a:lnTo>
                <a:lnTo>
                  <a:pt x="247" y="872"/>
                </a:lnTo>
                <a:lnTo>
                  <a:pt x="387" y="1037"/>
                </a:lnTo>
                <a:lnTo>
                  <a:pt x="568" y="1176"/>
                </a:lnTo>
                <a:lnTo>
                  <a:pt x="773" y="1325"/>
                </a:lnTo>
                <a:lnTo>
                  <a:pt x="1004" y="1448"/>
                </a:lnTo>
                <a:lnTo>
                  <a:pt x="1144" y="1489"/>
                </a:lnTo>
                <a:lnTo>
                  <a:pt x="1308" y="1539"/>
                </a:lnTo>
                <a:lnTo>
                  <a:pt x="1572" y="1563"/>
                </a:lnTo>
                <a:lnTo>
                  <a:pt x="1810" y="1530"/>
                </a:lnTo>
                <a:lnTo>
                  <a:pt x="1983" y="1481"/>
                </a:lnTo>
                <a:lnTo>
                  <a:pt x="2172" y="1407"/>
                </a:lnTo>
                <a:lnTo>
                  <a:pt x="2304" y="1349"/>
                </a:lnTo>
                <a:lnTo>
                  <a:pt x="2468" y="1234"/>
                </a:lnTo>
                <a:lnTo>
                  <a:pt x="2575" y="1119"/>
                </a:lnTo>
                <a:lnTo>
                  <a:pt x="2691" y="995"/>
                </a:lnTo>
                <a:lnTo>
                  <a:pt x="2773" y="814"/>
                </a:lnTo>
                <a:lnTo>
                  <a:pt x="2822" y="650"/>
                </a:lnTo>
                <a:lnTo>
                  <a:pt x="2839" y="543"/>
                </a:lnTo>
              </a:path>
            </a:pathLst>
          </a:custGeom>
          <a:noFill/>
          <a:ln w="38100" cap="flat" cmpd="sng">
            <a:solidFill>
              <a:srgbClr val="000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72518" y="1000919"/>
            <a:ext cx="8229600" cy="533400"/>
          </a:xfrm>
          <a:prstGeom prst="rect">
            <a:avLst/>
          </a:prstGeom>
        </p:spPr>
        <p:txBody>
          <a:bodyPr anchor="b" anchorCtr="0">
            <a:noAutofit/>
            <a:scene3d>
              <a:camera prst="orthographicFront"/>
              <a:lightRig rig="soft" dir="t">
                <a:rot lat="0" lon="0" rev="2100000"/>
              </a:lightRig>
            </a:scene3d>
            <a:sp3d prstMaterial="matte">
              <a:bevelT w="38100" h="38100"/>
            </a:sp3d>
          </a:bodyPr>
          <a:lstStyle>
            <a:defPPr>
              <a:defRPr sz="4400">
                <a:solidFill>
                  <a:schemeClr val="tx2">
                    <a:shade val="85000"/>
                    <a:satMod val="150000"/>
                  </a:schemeClr>
                </a:solidFill>
                <a:latin typeface="+mj-lt"/>
                <a:ea typeface="+mj-ea"/>
                <a:cs typeface="+mj-cs"/>
              </a:defRPr>
            </a:defPPr>
            <a:lvl1pPr algn="ctr" eaLnBrk="1" hangingPunct="1">
              <a:buNone/>
              <a:defRPr lang="en-US" sz="4800" b="1" strike="noStrike" kern="1200" baseline="0">
                <a:solidFill>
                  <a:schemeClr val="tx2">
                    <a:shade val="85000"/>
                    <a:satMod val="150000"/>
                  </a:schemeClr>
                </a:solidFill>
                <a:effectLst>
                  <a:outerShdw blurRad="63500" dist="38100" dir="8220000" algn="tl" rotWithShape="0">
                    <a:srgbClr val="000000">
                      <a:alpha val="30000"/>
                    </a:srgbClr>
                  </a:outerShdw>
                </a:effectLst>
                <a:latin typeface="Tw Cen MT" panose="020B0602020104020603" pitchFamily="34" charset="0"/>
                <a:ea typeface="+mj-lt"/>
                <a:cs typeface="+mj-lt"/>
              </a:defRPr>
            </a:lvl1pPr>
          </a:lstStyle>
          <a:p>
            <a:r>
              <a:rPr lang="en-US" sz="2800" dirty="0" smtClean="0">
                <a:solidFill>
                  <a:schemeClr val="tx1"/>
                </a:solidFill>
                <a:effectLst/>
              </a:rPr>
              <a:t>Flow Nets under a sheet pile</a:t>
            </a:r>
            <a:endParaRPr lang="en-US" sz="2800" dirty="0">
              <a:solidFill>
                <a:schemeClr val="tx1"/>
              </a:solidFill>
              <a:effectLst/>
              <a:latin typeface="Algerian" panose="04020705040A02060702" pitchFamily="82" charset="0"/>
            </a:endParaRPr>
          </a:p>
        </p:txBody>
      </p:sp>
      <p:sp>
        <p:nvSpPr>
          <p:cNvPr id="25" name="Freeform 15"/>
          <p:cNvSpPr>
            <a:spLocks/>
          </p:cNvSpPr>
          <p:nvPr/>
        </p:nvSpPr>
        <p:spPr bwMode="auto">
          <a:xfrm flipV="1">
            <a:off x="914400" y="5283517"/>
            <a:ext cx="7315200" cy="45719"/>
          </a:xfrm>
          <a:custGeom>
            <a:avLst/>
            <a:gdLst>
              <a:gd name="T0" fmla="*/ 0 w 2839"/>
              <a:gd name="T1" fmla="*/ 0 h 1563"/>
              <a:gd name="T2" fmla="*/ 8 w 2839"/>
              <a:gd name="T3" fmla="*/ 354 h 1563"/>
              <a:gd name="T4" fmla="*/ 66 w 2839"/>
              <a:gd name="T5" fmla="*/ 568 h 1563"/>
              <a:gd name="T6" fmla="*/ 148 w 2839"/>
              <a:gd name="T7" fmla="*/ 740 h 1563"/>
              <a:gd name="T8" fmla="*/ 247 w 2839"/>
              <a:gd name="T9" fmla="*/ 872 h 1563"/>
              <a:gd name="T10" fmla="*/ 387 w 2839"/>
              <a:gd name="T11" fmla="*/ 1037 h 1563"/>
              <a:gd name="T12" fmla="*/ 568 w 2839"/>
              <a:gd name="T13" fmla="*/ 1176 h 1563"/>
              <a:gd name="T14" fmla="*/ 773 w 2839"/>
              <a:gd name="T15" fmla="*/ 1325 h 1563"/>
              <a:gd name="T16" fmla="*/ 1004 w 2839"/>
              <a:gd name="T17" fmla="*/ 1448 h 1563"/>
              <a:gd name="T18" fmla="*/ 1144 w 2839"/>
              <a:gd name="T19" fmla="*/ 1489 h 1563"/>
              <a:gd name="T20" fmla="*/ 1308 w 2839"/>
              <a:gd name="T21" fmla="*/ 1539 h 1563"/>
              <a:gd name="T22" fmla="*/ 1572 w 2839"/>
              <a:gd name="T23" fmla="*/ 1563 h 1563"/>
              <a:gd name="T24" fmla="*/ 1810 w 2839"/>
              <a:gd name="T25" fmla="*/ 1530 h 1563"/>
              <a:gd name="T26" fmla="*/ 1983 w 2839"/>
              <a:gd name="T27" fmla="*/ 1481 h 1563"/>
              <a:gd name="T28" fmla="*/ 2172 w 2839"/>
              <a:gd name="T29" fmla="*/ 1407 h 1563"/>
              <a:gd name="T30" fmla="*/ 2304 w 2839"/>
              <a:gd name="T31" fmla="*/ 1349 h 1563"/>
              <a:gd name="T32" fmla="*/ 2468 w 2839"/>
              <a:gd name="T33" fmla="*/ 1234 h 1563"/>
              <a:gd name="T34" fmla="*/ 2575 w 2839"/>
              <a:gd name="T35" fmla="*/ 1119 h 1563"/>
              <a:gd name="T36" fmla="*/ 2691 w 2839"/>
              <a:gd name="T37" fmla="*/ 995 h 1563"/>
              <a:gd name="T38" fmla="*/ 2773 w 2839"/>
              <a:gd name="T39" fmla="*/ 814 h 1563"/>
              <a:gd name="T40" fmla="*/ 2822 w 2839"/>
              <a:gd name="T41" fmla="*/ 650 h 1563"/>
              <a:gd name="T42" fmla="*/ 2839 w 2839"/>
              <a:gd name="T43" fmla="*/ 543 h 1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839" h="1563">
                <a:moveTo>
                  <a:pt x="0" y="0"/>
                </a:moveTo>
                <a:lnTo>
                  <a:pt x="8" y="354"/>
                </a:lnTo>
                <a:lnTo>
                  <a:pt x="66" y="568"/>
                </a:lnTo>
                <a:lnTo>
                  <a:pt x="148" y="740"/>
                </a:lnTo>
                <a:lnTo>
                  <a:pt x="247" y="872"/>
                </a:lnTo>
                <a:lnTo>
                  <a:pt x="387" y="1037"/>
                </a:lnTo>
                <a:lnTo>
                  <a:pt x="568" y="1176"/>
                </a:lnTo>
                <a:lnTo>
                  <a:pt x="773" y="1325"/>
                </a:lnTo>
                <a:lnTo>
                  <a:pt x="1004" y="1448"/>
                </a:lnTo>
                <a:lnTo>
                  <a:pt x="1144" y="1489"/>
                </a:lnTo>
                <a:lnTo>
                  <a:pt x="1308" y="1539"/>
                </a:lnTo>
                <a:lnTo>
                  <a:pt x="1572" y="1563"/>
                </a:lnTo>
                <a:lnTo>
                  <a:pt x="1810" y="1530"/>
                </a:lnTo>
                <a:lnTo>
                  <a:pt x="1983" y="1481"/>
                </a:lnTo>
                <a:lnTo>
                  <a:pt x="2172" y="1407"/>
                </a:lnTo>
                <a:lnTo>
                  <a:pt x="2304" y="1349"/>
                </a:lnTo>
                <a:lnTo>
                  <a:pt x="2468" y="1234"/>
                </a:lnTo>
                <a:lnTo>
                  <a:pt x="2575" y="1119"/>
                </a:lnTo>
                <a:lnTo>
                  <a:pt x="2691" y="995"/>
                </a:lnTo>
                <a:lnTo>
                  <a:pt x="2773" y="814"/>
                </a:lnTo>
                <a:lnTo>
                  <a:pt x="2822" y="650"/>
                </a:lnTo>
                <a:lnTo>
                  <a:pt x="2839" y="543"/>
                </a:lnTo>
              </a:path>
            </a:pathLst>
          </a:custGeom>
          <a:noFill/>
          <a:ln w="38100" cap="flat" cmpd="sng">
            <a:solidFill>
              <a:srgbClr val="000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" name="Freeform 12"/>
          <p:cNvSpPr>
            <a:spLocks/>
          </p:cNvSpPr>
          <p:nvPr/>
        </p:nvSpPr>
        <p:spPr bwMode="auto">
          <a:xfrm>
            <a:off x="4338956" y="2378342"/>
            <a:ext cx="45719" cy="1409649"/>
          </a:xfrm>
          <a:custGeom>
            <a:avLst/>
            <a:gdLst>
              <a:gd name="T0" fmla="*/ 0 w 437"/>
              <a:gd name="T1" fmla="*/ 0 h 1094"/>
              <a:gd name="T2" fmla="*/ 0 w 437"/>
              <a:gd name="T3" fmla="*/ 107 h 1094"/>
              <a:gd name="T4" fmla="*/ 9 w 437"/>
              <a:gd name="T5" fmla="*/ 197 h 1094"/>
              <a:gd name="T6" fmla="*/ 33 w 437"/>
              <a:gd name="T7" fmla="*/ 337 h 1094"/>
              <a:gd name="T8" fmla="*/ 66 w 437"/>
              <a:gd name="T9" fmla="*/ 510 h 1094"/>
              <a:gd name="T10" fmla="*/ 132 w 437"/>
              <a:gd name="T11" fmla="*/ 740 h 1094"/>
              <a:gd name="T12" fmla="*/ 182 w 437"/>
              <a:gd name="T13" fmla="*/ 880 h 1094"/>
              <a:gd name="T14" fmla="*/ 239 w 437"/>
              <a:gd name="T15" fmla="*/ 1045 h 1094"/>
              <a:gd name="T16" fmla="*/ 280 w 437"/>
              <a:gd name="T17" fmla="*/ 1094 h 1094"/>
              <a:gd name="T18" fmla="*/ 338 w 437"/>
              <a:gd name="T19" fmla="*/ 1094 h 1094"/>
              <a:gd name="T20" fmla="*/ 379 w 437"/>
              <a:gd name="T21" fmla="*/ 1028 h 1094"/>
              <a:gd name="T22" fmla="*/ 420 w 437"/>
              <a:gd name="T23" fmla="*/ 905 h 1094"/>
              <a:gd name="T24" fmla="*/ 428 w 437"/>
              <a:gd name="T25" fmla="*/ 790 h 1094"/>
              <a:gd name="T26" fmla="*/ 437 w 437"/>
              <a:gd name="T27" fmla="*/ 666 h 1094"/>
              <a:gd name="T28" fmla="*/ 428 w 437"/>
              <a:gd name="T29" fmla="*/ 543 h 10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37" h="1094">
                <a:moveTo>
                  <a:pt x="0" y="0"/>
                </a:moveTo>
                <a:lnTo>
                  <a:pt x="0" y="107"/>
                </a:lnTo>
                <a:lnTo>
                  <a:pt x="9" y="197"/>
                </a:lnTo>
                <a:lnTo>
                  <a:pt x="33" y="337"/>
                </a:lnTo>
                <a:lnTo>
                  <a:pt x="66" y="510"/>
                </a:lnTo>
                <a:lnTo>
                  <a:pt x="132" y="740"/>
                </a:lnTo>
                <a:lnTo>
                  <a:pt x="182" y="880"/>
                </a:lnTo>
                <a:lnTo>
                  <a:pt x="239" y="1045"/>
                </a:lnTo>
                <a:lnTo>
                  <a:pt x="280" y="1094"/>
                </a:lnTo>
                <a:lnTo>
                  <a:pt x="338" y="1094"/>
                </a:lnTo>
                <a:lnTo>
                  <a:pt x="379" y="1028"/>
                </a:lnTo>
                <a:lnTo>
                  <a:pt x="420" y="905"/>
                </a:lnTo>
                <a:lnTo>
                  <a:pt x="428" y="790"/>
                </a:lnTo>
                <a:lnTo>
                  <a:pt x="437" y="666"/>
                </a:lnTo>
                <a:lnTo>
                  <a:pt x="428" y="543"/>
                </a:lnTo>
              </a:path>
            </a:pathLst>
          </a:custGeom>
          <a:noFill/>
          <a:ln w="38100" cap="flat" cmpd="sng">
            <a:solidFill>
              <a:srgbClr val="000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51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4" descr="40%"/>
          <p:cNvSpPr>
            <a:spLocks noChangeArrowheads="1"/>
          </p:cNvSpPr>
          <p:nvPr/>
        </p:nvSpPr>
        <p:spPr bwMode="auto">
          <a:xfrm>
            <a:off x="955675" y="5329238"/>
            <a:ext cx="7340600" cy="762000"/>
          </a:xfrm>
          <a:prstGeom prst="rect">
            <a:avLst/>
          </a:prstGeom>
          <a:pattFill prst="pct40">
            <a:fgClr>
              <a:srgbClr val="FFFF00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6663339" y="5531128"/>
            <a:ext cx="984565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dirty="0" smtClean="0"/>
              <a:t>bedrock</a:t>
            </a:r>
            <a:endParaRPr lang="en-GB" altLang="en-US" dirty="0"/>
          </a:p>
        </p:txBody>
      </p:sp>
      <p:sp>
        <p:nvSpPr>
          <p:cNvPr id="7174" name="Rectangle 6" descr="90%"/>
          <p:cNvSpPr>
            <a:spLocks noChangeArrowheads="1"/>
          </p:cNvSpPr>
          <p:nvPr/>
        </p:nvSpPr>
        <p:spPr bwMode="auto">
          <a:xfrm>
            <a:off x="974725" y="3211513"/>
            <a:ext cx="7315200" cy="2128837"/>
          </a:xfrm>
          <a:prstGeom prst="rect">
            <a:avLst/>
          </a:prstGeom>
          <a:pattFill prst="pct90">
            <a:fgClr>
              <a:schemeClr val="tx2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5" name="AutoShape 7"/>
          <p:cNvSpPr>
            <a:spLocks noChangeArrowheads="1"/>
          </p:cNvSpPr>
          <p:nvPr/>
        </p:nvSpPr>
        <p:spPr bwMode="auto">
          <a:xfrm>
            <a:off x="7031037" y="3062288"/>
            <a:ext cx="228600" cy="152400"/>
          </a:xfrm>
          <a:prstGeom prst="flowChartMerg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6" name="AutoShape 8"/>
          <p:cNvSpPr>
            <a:spLocks noChangeArrowheads="1"/>
          </p:cNvSpPr>
          <p:nvPr/>
        </p:nvSpPr>
        <p:spPr bwMode="auto">
          <a:xfrm>
            <a:off x="2519362" y="2206625"/>
            <a:ext cx="228600" cy="152400"/>
          </a:xfrm>
          <a:prstGeom prst="flowChartMerg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7" name="Line 9"/>
          <p:cNvSpPr>
            <a:spLocks noChangeShapeType="1"/>
          </p:cNvSpPr>
          <p:nvPr/>
        </p:nvSpPr>
        <p:spPr bwMode="auto">
          <a:xfrm>
            <a:off x="4405312" y="1808957"/>
            <a:ext cx="20638" cy="2180431"/>
          </a:xfrm>
          <a:prstGeom prst="line">
            <a:avLst/>
          </a:prstGeom>
          <a:ln>
            <a:headEnd/>
            <a:tailE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endParaRPr lang="en-US"/>
          </a:p>
        </p:txBody>
      </p:sp>
      <p:sp>
        <p:nvSpPr>
          <p:cNvPr id="7178" name="Rectangle 10" descr="90%"/>
          <p:cNvSpPr>
            <a:spLocks noChangeArrowheads="1"/>
          </p:cNvSpPr>
          <p:nvPr/>
        </p:nvSpPr>
        <p:spPr bwMode="auto">
          <a:xfrm>
            <a:off x="957262" y="2359025"/>
            <a:ext cx="3445163" cy="939800"/>
          </a:xfrm>
          <a:prstGeom prst="rect">
            <a:avLst/>
          </a:prstGeom>
          <a:pattFill prst="pct90">
            <a:fgClr>
              <a:schemeClr val="tx2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9" name="Text Box 11"/>
          <p:cNvSpPr txBox="1">
            <a:spLocks noChangeArrowheads="1"/>
          </p:cNvSpPr>
          <p:nvPr/>
        </p:nvSpPr>
        <p:spPr bwMode="auto">
          <a:xfrm>
            <a:off x="6822171" y="4633985"/>
            <a:ext cx="6463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dirty="0" smtClean="0"/>
              <a:t>sand</a:t>
            </a:r>
            <a:endParaRPr lang="en-GB" altLang="en-US" dirty="0"/>
          </a:p>
        </p:txBody>
      </p:sp>
      <p:sp>
        <p:nvSpPr>
          <p:cNvPr id="7189" name="Freeform 21"/>
          <p:cNvSpPr>
            <a:spLocks/>
          </p:cNvSpPr>
          <p:nvPr/>
        </p:nvSpPr>
        <p:spPr bwMode="auto">
          <a:xfrm>
            <a:off x="2316162" y="3279775"/>
            <a:ext cx="2093913" cy="2062163"/>
          </a:xfrm>
          <a:custGeom>
            <a:avLst/>
            <a:gdLst>
              <a:gd name="T0" fmla="*/ 1316 w 1316"/>
              <a:gd name="T1" fmla="*/ 0 h 1366"/>
              <a:gd name="T2" fmla="*/ 1185 w 1316"/>
              <a:gd name="T3" fmla="*/ 0 h 1366"/>
              <a:gd name="T4" fmla="*/ 1036 w 1316"/>
              <a:gd name="T5" fmla="*/ 50 h 1366"/>
              <a:gd name="T6" fmla="*/ 905 w 1316"/>
              <a:gd name="T7" fmla="*/ 99 h 1366"/>
              <a:gd name="T8" fmla="*/ 724 w 1316"/>
              <a:gd name="T9" fmla="*/ 189 h 1366"/>
              <a:gd name="T10" fmla="*/ 477 w 1316"/>
              <a:gd name="T11" fmla="*/ 329 h 1366"/>
              <a:gd name="T12" fmla="*/ 370 w 1316"/>
              <a:gd name="T13" fmla="*/ 403 h 1366"/>
              <a:gd name="T14" fmla="*/ 238 w 1316"/>
              <a:gd name="T15" fmla="*/ 543 h 1366"/>
              <a:gd name="T16" fmla="*/ 205 w 1316"/>
              <a:gd name="T17" fmla="*/ 609 h 1366"/>
              <a:gd name="T18" fmla="*/ 131 w 1316"/>
              <a:gd name="T19" fmla="*/ 691 h 1366"/>
              <a:gd name="T20" fmla="*/ 74 w 1316"/>
              <a:gd name="T21" fmla="*/ 856 h 1366"/>
              <a:gd name="T22" fmla="*/ 49 w 1316"/>
              <a:gd name="T23" fmla="*/ 955 h 1366"/>
              <a:gd name="T24" fmla="*/ 16 w 1316"/>
              <a:gd name="T25" fmla="*/ 1127 h 1366"/>
              <a:gd name="T26" fmla="*/ 0 w 1316"/>
              <a:gd name="T27" fmla="*/ 1366 h 1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16" h="1366">
                <a:moveTo>
                  <a:pt x="1316" y="0"/>
                </a:moveTo>
                <a:lnTo>
                  <a:pt x="1185" y="0"/>
                </a:lnTo>
                <a:lnTo>
                  <a:pt x="1036" y="50"/>
                </a:lnTo>
                <a:lnTo>
                  <a:pt x="905" y="99"/>
                </a:lnTo>
                <a:lnTo>
                  <a:pt x="724" y="189"/>
                </a:lnTo>
                <a:lnTo>
                  <a:pt x="477" y="329"/>
                </a:lnTo>
                <a:lnTo>
                  <a:pt x="370" y="403"/>
                </a:lnTo>
                <a:lnTo>
                  <a:pt x="238" y="543"/>
                </a:lnTo>
                <a:lnTo>
                  <a:pt x="205" y="609"/>
                </a:lnTo>
                <a:lnTo>
                  <a:pt x="131" y="691"/>
                </a:lnTo>
                <a:lnTo>
                  <a:pt x="74" y="856"/>
                </a:lnTo>
                <a:lnTo>
                  <a:pt x="49" y="955"/>
                </a:lnTo>
                <a:lnTo>
                  <a:pt x="16" y="1127"/>
                </a:lnTo>
                <a:lnTo>
                  <a:pt x="0" y="1366"/>
                </a:lnTo>
              </a:path>
            </a:pathLst>
          </a:custGeom>
          <a:noFill/>
          <a:ln w="38100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190" name="Freeform 22"/>
          <p:cNvSpPr>
            <a:spLocks/>
          </p:cNvSpPr>
          <p:nvPr/>
        </p:nvSpPr>
        <p:spPr bwMode="auto">
          <a:xfrm>
            <a:off x="3078162" y="3524250"/>
            <a:ext cx="1331913" cy="1816100"/>
          </a:xfrm>
          <a:custGeom>
            <a:avLst/>
            <a:gdLst>
              <a:gd name="T0" fmla="*/ 814 w 814"/>
              <a:gd name="T1" fmla="*/ 0 h 1103"/>
              <a:gd name="T2" fmla="*/ 765 w 814"/>
              <a:gd name="T3" fmla="*/ 0 h 1103"/>
              <a:gd name="T4" fmla="*/ 716 w 814"/>
              <a:gd name="T5" fmla="*/ 25 h 1103"/>
              <a:gd name="T6" fmla="*/ 625 w 814"/>
              <a:gd name="T7" fmla="*/ 66 h 1103"/>
              <a:gd name="T8" fmla="*/ 559 w 814"/>
              <a:gd name="T9" fmla="*/ 116 h 1103"/>
              <a:gd name="T10" fmla="*/ 452 w 814"/>
              <a:gd name="T11" fmla="*/ 182 h 1103"/>
              <a:gd name="T12" fmla="*/ 345 w 814"/>
              <a:gd name="T13" fmla="*/ 272 h 1103"/>
              <a:gd name="T14" fmla="*/ 255 w 814"/>
              <a:gd name="T15" fmla="*/ 354 h 1103"/>
              <a:gd name="T16" fmla="*/ 189 w 814"/>
              <a:gd name="T17" fmla="*/ 453 h 1103"/>
              <a:gd name="T18" fmla="*/ 107 w 814"/>
              <a:gd name="T19" fmla="*/ 560 h 1103"/>
              <a:gd name="T20" fmla="*/ 57 w 814"/>
              <a:gd name="T21" fmla="*/ 675 h 1103"/>
              <a:gd name="T22" fmla="*/ 16 w 814"/>
              <a:gd name="T23" fmla="*/ 881 h 1103"/>
              <a:gd name="T24" fmla="*/ 0 w 814"/>
              <a:gd name="T25" fmla="*/ 1021 h 1103"/>
              <a:gd name="T26" fmla="*/ 0 w 814"/>
              <a:gd name="T27" fmla="*/ 1103 h 1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14" h="1103">
                <a:moveTo>
                  <a:pt x="814" y="0"/>
                </a:moveTo>
                <a:lnTo>
                  <a:pt x="765" y="0"/>
                </a:lnTo>
                <a:lnTo>
                  <a:pt x="716" y="25"/>
                </a:lnTo>
                <a:lnTo>
                  <a:pt x="625" y="66"/>
                </a:lnTo>
                <a:lnTo>
                  <a:pt x="559" y="116"/>
                </a:lnTo>
                <a:lnTo>
                  <a:pt x="452" y="182"/>
                </a:lnTo>
                <a:lnTo>
                  <a:pt x="345" y="272"/>
                </a:lnTo>
                <a:lnTo>
                  <a:pt x="255" y="354"/>
                </a:lnTo>
                <a:lnTo>
                  <a:pt x="189" y="453"/>
                </a:lnTo>
                <a:lnTo>
                  <a:pt x="107" y="560"/>
                </a:lnTo>
                <a:lnTo>
                  <a:pt x="57" y="675"/>
                </a:lnTo>
                <a:lnTo>
                  <a:pt x="16" y="881"/>
                </a:lnTo>
                <a:lnTo>
                  <a:pt x="0" y="1021"/>
                </a:lnTo>
                <a:lnTo>
                  <a:pt x="0" y="1103"/>
                </a:lnTo>
              </a:path>
            </a:pathLst>
          </a:custGeom>
          <a:noFill/>
          <a:ln w="38100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191" name="Freeform 23"/>
          <p:cNvSpPr>
            <a:spLocks/>
          </p:cNvSpPr>
          <p:nvPr/>
        </p:nvSpPr>
        <p:spPr bwMode="auto">
          <a:xfrm>
            <a:off x="3730625" y="3798888"/>
            <a:ext cx="679450" cy="1528762"/>
          </a:xfrm>
          <a:custGeom>
            <a:avLst/>
            <a:gdLst>
              <a:gd name="T0" fmla="*/ 428 w 428"/>
              <a:gd name="T1" fmla="*/ 8 h 963"/>
              <a:gd name="T2" fmla="*/ 379 w 428"/>
              <a:gd name="T3" fmla="*/ 0 h 963"/>
              <a:gd name="T4" fmla="*/ 313 w 428"/>
              <a:gd name="T5" fmla="*/ 41 h 963"/>
              <a:gd name="T6" fmla="*/ 239 w 428"/>
              <a:gd name="T7" fmla="*/ 115 h 963"/>
              <a:gd name="T8" fmla="*/ 181 w 428"/>
              <a:gd name="T9" fmla="*/ 198 h 963"/>
              <a:gd name="T10" fmla="*/ 124 w 428"/>
              <a:gd name="T11" fmla="*/ 280 h 963"/>
              <a:gd name="T12" fmla="*/ 74 w 428"/>
              <a:gd name="T13" fmla="*/ 403 h 963"/>
              <a:gd name="T14" fmla="*/ 50 w 428"/>
              <a:gd name="T15" fmla="*/ 527 h 963"/>
              <a:gd name="T16" fmla="*/ 25 w 428"/>
              <a:gd name="T17" fmla="*/ 617 h 963"/>
              <a:gd name="T18" fmla="*/ 9 w 428"/>
              <a:gd name="T19" fmla="*/ 741 h 963"/>
              <a:gd name="T20" fmla="*/ 0 w 428"/>
              <a:gd name="T21" fmla="*/ 963 h 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28" h="963">
                <a:moveTo>
                  <a:pt x="428" y="8"/>
                </a:moveTo>
                <a:lnTo>
                  <a:pt x="379" y="0"/>
                </a:lnTo>
                <a:lnTo>
                  <a:pt x="313" y="41"/>
                </a:lnTo>
                <a:lnTo>
                  <a:pt x="239" y="115"/>
                </a:lnTo>
                <a:lnTo>
                  <a:pt x="181" y="198"/>
                </a:lnTo>
                <a:lnTo>
                  <a:pt x="124" y="280"/>
                </a:lnTo>
                <a:lnTo>
                  <a:pt x="74" y="403"/>
                </a:lnTo>
                <a:lnTo>
                  <a:pt x="50" y="527"/>
                </a:lnTo>
                <a:lnTo>
                  <a:pt x="25" y="617"/>
                </a:lnTo>
                <a:lnTo>
                  <a:pt x="9" y="741"/>
                </a:lnTo>
                <a:lnTo>
                  <a:pt x="0" y="963"/>
                </a:lnTo>
              </a:path>
            </a:pathLst>
          </a:custGeom>
          <a:noFill/>
          <a:ln w="38100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192" name="Line 24"/>
          <p:cNvSpPr>
            <a:spLocks noChangeShapeType="1"/>
          </p:cNvSpPr>
          <p:nvPr/>
        </p:nvSpPr>
        <p:spPr bwMode="auto">
          <a:xfrm>
            <a:off x="4424362" y="3995738"/>
            <a:ext cx="0" cy="1331912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193" name="Freeform 25"/>
          <p:cNvSpPr>
            <a:spLocks/>
          </p:cNvSpPr>
          <p:nvPr/>
        </p:nvSpPr>
        <p:spPr bwMode="auto">
          <a:xfrm flipH="1">
            <a:off x="4419600" y="3886200"/>
            <a:ext cx="809625" cy="1423988"/>
          </a:xfrm>
          <a:custGeom>
            <a:avLst/>
            <a:gdLst>
              <a:gd name="T0" fmla="*/ 428 w 428"/>
              <a:gd name="T1" fmla="*/ 8 h 963"/>
              <a:gd name="T2" fmla="*/ 379 w 428"/>
              <a:gd name="T3" fmla="*/ 0 h 963"/>
              <a:gd name="T4" fmla="*/ 313 w 428"/>
              <a:gd name="T5" fmla="*/ 41 h 963"/>
              <a:gd name="T6" fmla="*/ 239 w 428"/>
              <a:gd name="T7" fmla="*/ 115 h 963"/>
              <a:gd name="T8" fmla="*/ 181 w 428"/>
              <a:gd name="T9" fmla="*/ 198 h 963"/>
              <a:gd name="T10" fmla="*/ 124 w 428"/>
              <a:gd name="T11" fmla="*/ 280 h 963"/>
              <a:gd name="T12" fmla="*/ 74 w 428"/>
              <a:gd name="T13" fmla="*/ 403 h 963"/>
              <a:gd name="T14" fmla="*/ 50 w 428"/>
              <a:gd name="T15" fmla="*/ 527 h 963"/>
              <a:gd name="T16" fmla="*/ 25 w 428"/>
              <a:gd name="T17" fmla="*/ 617 h 963"/>
              <a:gd name="T18" fmla="*/ 9 w 428"/>
              <a:gd name="T19" fmla="*/ 741 h 963"/>
              <a:gd name="T20" fmla="*/ 0 w 428"/>
              <a:gd name="T21" fmla="*/ 963 h 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28" h="963">
                <a:moveTo>
                  <a:pt x="428" y="8"/>
                </a:moveTo>
                <a:lnTo>
                  <a:pt x="379" y="0"/>
                </a:lnTo>
                <a:lnTo>
                  <a:pt x="313" y="41"/>
                </a:lnTo>
                <a:lnTo>
                  <a:pt x="239" y="115"/>
                </a:lnTo>
                <a:lnTo>
                  <a:pt x="181" y="198"/>
                </a:lnTo>
                <a:lnTo>
                  <a:pt x="124" y="280"/>
                </a:lnTo>
                <a:lnTo>
                  <a:pt x="74" y="403"/>
                </a:lnTo>
                <a:lnTo>
                  <a:pt x="50" y="527"/>
                </a:lnTo>
                <a:lnTo>
                  <a:pt x="25" y="617"/>
                </a:lnTo>
                <a:lnTo>
                  <a:pt x="9" y="741"/>
                </a:lnTo>
                <a:lnTo>
                  <a:pt x="0" y="963"/>
                </a:lnTo>
              </a:path>
            </a:pathLst>
          </a:custGeom>
          <a:noFill/>
          <a:ln w="38100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194" name="Freeform 26"/>
          <p:cNvSpPr>
            <a:spLocks/>
          </p:cNvSpPr>
          <p:nvPr/>
        </p:nvSpPr>
        <p:spPr bwMode="auto">
          <a:xfrm flipH="1">
            <a:off x="4443412" y="3524250"/>
            <a:ext cx="1647824" cy="1825625"/>
          </a:xfrm>
          <a:custGeom>
            <a:avLst/>
            <a:gdLst>
              <a:gd name="T0" fmla="*/ 814 w 814"/>
              <a:gd name="T1" fmla="*/ 0 h 1103"/>
              <a:gd name="T2" fmla="*/ 765 w 814"/>
              <a:gd name="T3" fmla="*/ 0 h 1103"/>
              <a:gd name="T4" fmla="*/ 716 w 814"/>
              <a:gd name="T5" fmla="*/ 25 h 1103"/>
              <a:gd name="T6" fmla="*/ 625 w 814"/>
              <a:gd name="T7" fmla="*/ 66 h 1103"/>
              <a:gd name="T8" fmla="*/ 559 w 814"/>
              <a:gd name="T9" fmla="*/ 116 h 1103"/>
              <a:gd name="T10" fmla="*/ 452 w 814"/>
              <a:gd name="T11" fmla="*/ 182 h 1103"/>
              <a:gd name="T12" fmla="*/ 345 w 814"/>
              <a:gd name="T13" fmla="*/ 272 h 1103"/>
              <a:gd name="T14" fmla="*/ 255 w 814"/>
              <a:gd name="T15" fmla="*/ 354 h 1103"/>
              <a:gd name="T16" fmla="*/ 189 w 814"/>
              <a:gd name="T17" fmla="*/ 453 h 1103"/>
              <a:gd name="T18" fmla="*/ 107 w 814"/>
              <a:gd name="T19" fmla="*/ 560 h 1103"/>
              <a:gd name="T20" fmla="*/ 57 w 814"/>
              <a:gd name="T21" fmla="*/ 675 h 1103"/>
              <a:gd name="T22" fmla="*/ 16 w 814"/>
              <a:gd name="T23" fmla="*/ 881 h 1103"/>
              <a:gd name="T24" fmla="*/ 0 w 814"/>
              <a:gd name="T25" fmla="*/ 1021 h 1103"/>
              <a:gd name="T26" fmla="*/ 0 w 814"/>
              <a:gd name="T27" fmla="*/ 1103 h 1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14" h="1103">
                <a:moveTo>
                  <a:pt x="814" y="0"/>
                </a:moveTo>
                <a:lnTo>
                  <a:pt x="765" y="0"/>
                </a:lnTo>
                <a:lnTo>
                  <a:pt x="716" y="25"/>
                </a:lnTo>
                <a:lnTo>
                  <a:pt x="625" y="66"/>
                </a:lnTo>
                <a:lnTo>
                  <a:pt x="559" y="116"/>
                </a:lnTo>
                <a:lnTo>
                  <a:pt x="452" y="182"/>
                </a:lnTo>
                <a:lnTo>
                  <a:pt x="345" y="272"/>
                </a:lnTo>
                <a:lnTo>
                  <a:pt x="255" y="354"/>
                </a:lnTo>
                <a:lnTo>
                  <a:pt x="189" y="453"/>
                </a:lnTo>
                <a:lnTo>
                  <a:pt x="107" y="560"/>
                </a:lnTo>
                <a:lnTo>
                  <a:pt x="57" y="675"/>
                </a:lnTo>
                <a:lnTo>
                  <a:pt x="16" y="881"/>
                </a:lnTo>
                <a:lnTo>
                  <a:pt x="0" y="1021"/>
                </a:lnTo>
                <a:lnTo>
                  <a:pt x="0" y="1103"/>
                </a:lnTo>
              </a:path>
            </a:pathLst>
          </a:custGeom>
          <a:noFill/>
          <a:ln w="38100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72518" y="1000919"/>
            <a:ext cx="8229600" cy="533400"/>
          </a:xfrm>
          <a:prstGeom prst="rect">
            <a:avLst/>
          </a:prstGeom>
        </p:spPr>
        <p:txBody>
          <a:bodyPr anchor="b" anchorCtr="0">
            <a:noAutofit/>
            <a:scene3d>
              <a:camera prst="orthographicFront"/>
              <a:lightRig rig="soft" dir="t">
                <a:rot lat="0" lon="0" rev="2100000"/>
              </a:lightRig>
            </a:scene3d>
            <a:sp3d prstMaterial="matte">
              <a:bevelT w="38100" h="38100"/>
            </a:sp3d>
          </a:bodyPr>
          <a:lstStyle>
            <a:defPPr>
              <a:defRPr sz="4400">
                <a:solidFill>
                  <a:schemeClr val="tx2">
                    <a:shade val="85000"/>
                    <a:satMod val="150000"/>
                  </a:schemeClr>
                </a:solidFill>
                <a:latin typeface="+mj-lt"/>
                <a:ea typeface="+mj-ea"/>
                <a:cs typeface="+mj-cs"/>
              </a:defRPr>
            </a:defPPr>
            <a:lvl1pPr algn="ctr" eaLnBrk="1" hangingPunct="1">
              <a:buNone/>
              <a:defRPr lang="en-US" sz="4800" b="1" strike="noStrike" kern="1200" baseline="0">
                <a:solidFill>
                  <a:schemeClr val="tx2">
                    <a:shade val="85000"/>
                    <a:satMod val="150000"/>
                  </a:schemeClr>
                </a:solidFill>
                <a:effectLst>
                  <a:outerShdw blurRad="63500" dist="38100" dir="8220000" algn="tl" rotWithShape="0">
                    <a:srgbClr val="000000">
                      <a:alpha val="30000"/>
                    </a:srgbClr>
                  </a:outerShdw>
                </a:effectLst>
                <a:latin typeface="Tw Cen MT" panose="020B0602020104020603" pitchFamily="34" charset="0"/>
                <a:ea typeface="+mj-lt"/>
                <a:cs typeface="+mj-lt"/>
              </a:defRPr>
            </a:lvl1pPr>
          </a:lstStyle>
          <a:p>
            <a:r>
              <a:rPr lang="en-US" sz="2800" dirty="0" smtClean="0">
                <a:solidFill>
                  <a:schemeClr val="tx1"/>
                </a:solidFill>
                <a:effectLst/>
              </a:rPr>
              <a:t>Flow Nets under a sheet pile</a:t>
            </a:r>
            <a:endParaRPr lang="en-US" sz="2800" dirty="0">
              <a:solidFill>
                <a:schemeClr val="tx1"/>
              </a:solidFill>
              <a:effectLst/>
              <a:latin typeface="Algerian" panose="04020705040A02060702" pitchFamily="82" charset="0"/>
            </a:endParaRPr>
          </a:p>
        </p:txBody>
      </p:sp>
      <p:sp>
        <p:nvSpPr>
          <p:cNvPr id="24" name="Freeform 21"/>
          <p:cNvSpPr>
            <a:spLocks/>
          </p:cNvSpPr>
          <p:nvPr/>
        </p:nvSpPr>
        <p:spPr bwMode="auto">
          <a:xfrm flipV="1">
            <a:off x="974725" y="2334160"/>
            <a:ext cx="3377623" cy="45719"/>
          </a:xfrm>
          <a:custGeom>
            <a:avLst/>
            <a:gdLst>
              <a:gd name="T0" fmla="*/ 1316 w 1316"/>
              <a:gd name="T1" fmla="*/ 0 h 1366"/>
              <a:gd name="T2" fmla="*/ 1185 w 1316"/>
              <a:gd name="T3" fmla="*/ 0 h 1366"/>
              <a:gd name="T4" fmla="*/ 1036 w 1316"/>
              <a:gd name="T5" fmla="*/ 50 h 1366"/>
              <a:gd name="T6" fmla="*/ 905 w 1316"/>
              <a:gd name="T7" fmla="*/ 99 h 1366"/>
              <a:gd name="T8" fmla="*/ 724 w 1316"/>
              <a:gd name="T9" fmla="*/ 189 h 1366"/>
              <a:gd name="T10" fmla="*/ 477 w 1316"/>
              <a:gd name="T11" fmla="*/ 329 h 1366"/>
              <a:gd name="T12" fmla="*/ 370 w 1316"/>
              <a:gd name="T13" fmla="*/ 403 h 1366"/>
              <a:gd name="T14" fmla="*/ 238 w 1316"/>
              <a:gd name="T15" fmla="*/ 543 h 1366"/>
              <a:gd name="T16" fmla="*/ 205 w 1316"/>
              <a:gd name="T17" fmla="*/ 609 h 1366"/>
              <a:gd name="T18" fmla="*/ 131 w 1316"/>
              <a:gd name="T19" fmla="*/ 691 h 1366"/>
              <a:gd name="T20" fmla="*/ 74 w 1316"/>
              <a:gd name="T21" fmla="*/ 856 h 1366"/>
              <a:gd name="T22" fmla="*/ 49 w 1316"/>
              <a:gd name="T23" fmla="*/ 955 h 1366"/>
              <a:gd name="T24" fmla="*/ 16 w 1316"/>
              <a:gd name="T25" fmla="*/ 1127 h 1366"/>
              <a:gd name="T26" fmla="*/ 0 w 1316"/>
              <a:gd name="T27" fmla="*/ 1366 h 1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16" h="1366">
                <a:moveTo>
                  <a:pt x="1316" y="0"/>
                </a:moveTo>
                <a:lnTo>
                  <a:pt x="1185" y="0"/>
                </a:lnTo>
                <a:lnTo>
                  <a:pt x="1036" y="50"/>
                </a:lnTo>
                <a:lnTo>
                  <a:pt x="905" y="99"/>
                </a:lnTo>
                <a:lnTo>
                  <a:pt x="724" y="189"/>
                </a:lnTo>
                <a:lnTo>
                  <a:pt x="477" y="329"/>
                </a:lnTo>
                <a:lnTo>
                  <a:pt x="370" y="403"/>
                </a:lnTo>
                <a:lnTo>
                  <a:pt x="238" y="543"/>
                </a:lnTo>
                <a:lnTo>
                  <a:pt x="205" y="609"/>
                </a:lnTo>
                <a:lnTo>
                  <a:pt x="131" y="691"/>
                </a:lnTo>
                <a:lnTo>
                  <a:pt x="74" y="856"/>
                </a:lnTo>
                <a:lnTo>
                  <a:pt x="49" y="955"/>
                </a:lnTo>
                <a:lnTo>
                  <a:pt x="16" y="1127"/>
                </a:lnTo>
                <a:lnTo>
                  <a:pt x="0" y="1366"/>
                </a:lnTo>
              </a:path>
            </a:pathLst>
          </a:custGeom>
          <a:noFill/>
          <a:ln w="38100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5" name="Freeform 21"/>
          <p:cNvSpPr>
            <a:spLocks/>
          </p:cNvSpPr>
          <p:nvPr/>
        </p:nvSpPr>
        <p:spPr bwMode="auto">
          <a:xfrm flipV="1">
            <a:off x="4402425" y="3221989"/>
            <a:ext cx="3750975" cy="48260"/>
          </a:xfrm>
          <a:custGeom>
            <a:avLst/>
            <a:gdLst>
              <a:gd name="T0" fmla="*/ 1316 w 1316"/>
              <a:gd name="T1" fmla="*/ 0 h 1366"/>
              <a:gd name="T2" fmla="*/ 1185 w 1316"/>
              <a:gd name="T3" fmla="*/ 0 h 1366"/>
              <a:gd name="T4" fmla="*/ 1036 w 1316"/>
              <a:gd name="T5" fmla="*/ 50 h 1366"/>
              <a:gd name="T6" fmla="*/ 905 w 1316"/>
              <a:gd name="T7" fmla="*/ 99 h 1366"/>
              <a:gd name="T8" fmla="*/ 724 w 1316"/>
              <a:gd name="T9" fmla="*/ 189 h 1366"/>
              <a:gd name="T10" fmla="*/ 477 w 1316"/>
              <a:gd name="T11" fmla="*/ 329 h 1366"/>
              <a:gd name="T12" fmla="*/ 370 w 1316"/>
              <a:gd name="T13" fmla="*/ 403 h 1366"/>
              <a:gd name="T14" fmla="*/ 238 w 1316"/>
              <a:gd name="T15" fmla="*/ 543 h 1366"/>
              <a:gd name="T16" fmla="*/ 205 w 1316"/>
              <a:gd name="T17" fmla="*/ 609 h 1366"/>
              <a:gd name="T18" fmla="*/ 131 w 1316"/>
              <a:gd name="T19" fmla="*/ 691 h 1366"/>
              <a:gd name="T20" fmla="*/ 74 w 1316"/>
              <a:gd name="T21" fmla="*/ 856 h 1366"/>
              <a:gd name="T22" fmla="*/ 49 w 1316"/>
              <a:gd name="T23" fmla="*/ 955 h 1366"/>
              <a:gd name="T24" fmla="*/ 16 w 1316"/>
              <a:gd name="T25" fmla="*/ 1127 h 1366"/>
              <a:gd name="T26" fmla="*/ 0 w 1316"/>
              <a:gd name="T27" fmla="*/ 1366 h 1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16" h="1366">
                <a:moveTo>
                  <a:pt x="1316" y="0"/>
                </a:moveTo>
                <a:lnTo>
                  <a:pt x="1185" y="0"/>
                </a:lnTo>
                <a:lnTo>
                  <a:pt x="1036" y="50"/>
                </a:lnTo>
                <a:lnTo>
                  <a:pt x="905" y="99"/>
                </a:lnTo>
                <a:lnTo>
                  <a:pt x="724" y="189"/>
                </a:lnTo>
                <a:lnTo>
                  <a:pt x="477" y="329"/>
                </a:lnTo>
                <a:lnTo>
                  <a:pt x="370" y="403"/>
                </a:lnTo>
                <a:lnTo>
                  <a:pt x="238" y="543"/>
                </a:lnTo>
                <a:lnTo>
                  <a:pt x="205" y="609"/>
                </a:lnTo>
                <a:lnTo>
                  <a:pt x="131" y="691"/>
                </a:lnTo>
                <a:lnTo>
                  <a:pt x="74" y="856"/>
                </a:lnTo>
                <a:lnTo>
                  <a:pt x="49" y="955"/>
                </a:lnTo>
                <a:lnTo>
                  <a:pt x="16" y="1127"/>
                </a:lnTo>
                <a:lnTo>
                  <a:pt x="0" y="1366"/>
                </a:lnTo>
              </a:path>
            </a:pathLst>
          </a:custGeom>
          <a:noFill/>
          <a:ln w="38100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" name="Freeform 21"/>
          <p:cNvSpPr>
            <a:spLocks/>
          </p:cNvSpPr>
          <p:nvPr/>
        </p:nvSpPr>
        <p:spPr bwMode="auto">
          <a:xfrm>
            <a:off x="1143000" y="2822574"/>
            <a:ext cx="3205991" cy="2535239"/>
          </a:xfrm>
          <a:custGeom>
            <a:avLst/>
            <a:gdLst>
              <a:gd name="T0" fmla="*/ 1316 w 1316"/>
              <a:gd name="T1" fmla="*/ 0 h 1366"/>
              <a:gd name="T2" fmla="*/ 1185 w 1316"/>
              <a:gd name="T3" fmla="*/ 0 h 1366"/>
              <a:gd name="T4" fmla="*/ 1036 w 1316"/>
              <a:gd name="T5" fmla="*/ 50 h 1366"/>
              <a:gd name="T6" fmla="*/ 905 w 1316"/>
              <a:gd name="T7" fmla="*/ 99 h 1366"/>
              <a:gd name="T8" fmla="*/ 724 w 1316"/>
              <a:gd name="T9" fmla="*/ 189 h 1366"/>
              <a:gd name="T10" fmla="*/ 477 w 1316"/>
              <a:gd name="T11" fmla="*/ 329 h 1366"/>
              <a:gd name="T12" fmla="*/ 370 w 1316"/>
              <a:gd name="T13" fmla="*/ 403 h 1366"/>
              <a:gd name="T14" fmla="*/ 238 w 1316"/>
              <a:gd name="T15" fmla="*/ 543 h 1366"/>
              <a:gd name="T16" fmla="*/ 205 w 1316"/>
              <a:gd name="T17" fmla="*/ 609 h 1366"/>
              <a:gd name="T18" fmla="*/ 131 w 1316"/>
              <a:gd name="T19" fmla="*/ 691 h 1366"/>
              <a:gd name="T20" fmla="*/ 74 w 1316"/>
              <a:gd name="T21" fmla="*/ 856 h 1366"/>
              <a:gd name="T22" fmla="*/ 49 w 1316"/>
              <a:gd name="T23" fmla="*/ 955 h 1366"/>
              <a:gd name="T24" fmla="*/ 16 w 1316"/>
              <a:gd name="T25" fmla="*/ 1127 h 1366"/>
              <a:gd name="T26" fmla="*/ 0 w 1316"/>
              <a:gd name="T27" fmla="*/ 1366 h 1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16" h="1366">
                <a:moveTo>
                  <a:pt x="1316" y="0"/>
                </a:moveTo>
                <a:lnTo>
                  <a:pt x="1185" y="0"/>
                </a:lnTo>
                <a:lnTo>
                  <a:pt x="1036" y="50"/>
                </a:lnTo>
                <a:lnTo>
                  <a:pt x="905" y="99"/>
                </a:lnTo>
                <a:lnTo>
                  <a:pt x="724" y="189"/>
                </a:lnTo>
                <a:lnTo>
                  <a:pt x="477" y="329"/>
                </a:lnTo>
                <a:lnTo>
                  <a:pt x="370" y="403"/>
                </a:lnTo>
                <a:lnTo>
                  <a:pt x="238" y="543"/>
                </a:lnTo>
                <a:lnTo>
                  <a:pt x="205" y="609"/>
                </a:lnTo>
                <a:lnTo>
                  <a:pt x="131" y="691"/>
                </a:lnTo>
                <a:lnTo>
                  <a:pt x="74" y="856"/>
                </a:lnTo>
                <a:lnTo>
                  <a:pt x="49" y="955"/>
                </a:lnTo>
                <a:lnTo>
                  <a:pt x="16" y="1127"/>
                </a:lnTo>
                <a:lnTo>
                  <a:pt x="0" y="1366"/>
                </a:lnTo>
              </a:path>
            </a:pathLst>
          </a:custGeom>
          <a:noFill/>
          <a:ln w="38100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47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4" descr="40%"/>
          <p:cNvSpPr>
            <a:spLocks noChangeArrowheads="1"/>
          </p:cNvSpPr>
          <p:nvPr/>
        </p:nvSpPr>
        <p:spPr bwMode="auto">
          <a:xfrm>
            <a:off x="912813" y="5345113"/>
            <a:ext cx="7340600" cy="762000"/>
          </a:xfrm>
          <a:prstGeom prst="rect">
            <a:avLst/>
          </a:prstGeom>
          <a:pattFill prst="pct40">
            <a:fgClr>
              <a:srgbClr val="FFFF00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6620477" y="5547003"/>
            <a:ext cx="984565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dirty="0" smtClean="0"/>
              <a:t>bedrock</a:t>
            </a:r>
            <a:endParaRPr lang="en-GB" altLang="en-US" dirty="0"/>
          </a:p>
        </p:txBody>
      </p:sp>
      <p:sp>
        <p:nvSpPr>
          <p:cNvPr id="7174" name="Rectangle 6" descr="90%"/>
          <p:cNvSpPr>
            <a:spLocks noChangeArrowheads="1"/>
          </p:cNvSpPr>
          <p:nvPr/>
        </p:nvSpPr>
        <p:spPr bwMode="auto">
          <a:xfrm>
            <a:off x="931863" y="3227388"/>
            <a:ext cx="7315200" cy="2128837"/>
          </a:xfrm>
          <a:prstGeom prst="rect">
            <a:avLst/>
          </a:prstGeom>
          <a:pattFill prst="pct90">
            <a:fgClr>
              <a:schemeClr val="tx2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5" name="AutoShape 7"/>
          <p:cNvSpPr>
            <a:spLocks noChangeArrowheads="1"/>
          </p:cNvSpPr>
          <p:nvPr/>
        </p:nvSpPr>
        <p:spPr bwMode="auto">
          <a:xfrm>
            <a:off x="6988175" y="3078163"/>
            <a:ext cx="228600" cy="152400"/>
          </a:xfrm>
          <a:prstGeom prst="flowChartMerg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6" name="AutoShape 8"/>
          <p:cNvSpPr>
            <a:spLocks noChangeArrowheads="1"/>
          </p:cNvSpPr>
          <p:nvPr/>
        </p:nvSpPr>
        <p:spPr bwMode="auto">
          <a:xfrm>
            <a:off x="2476500" y="2222500"/>
            <a:ext cx="228600" cy="152400"/>
          </a:xfrm>
          <a:prstGeom prst="flowChartMerg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7" name="Line 9"/>
          <p:cNvSpPr>
            <a:spLocks noChangeShapeType="1"/>
          </p:cNvSpPr>
          <p:nvPr/>
        </p:nvSpPr>
        <p:spPr bwMode="auto">
          <a:xfrm>
            <a:off x="4382295" y="1974850"/>
            <a:ext cx="14287" cy="2006600"/>
          </a:xfrm>
          <a:prstGeom prst="line">
            <a:avLst/>
          </a:prstGeom>
          <a:ln>
            <a:headEnd/>
            <a:tailE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endParaRPr lang="en-US"/>
          </a:p>
        </p:txBody>
      </p:sp>
      <p:sp>
        <p:nvSpPr>
          <p:cNvPr id="7178" name="Rectangle 10" descr="90%"/>
          <p:cNvSpPr>
            <a:spLocks noChangeArrowheads="1"/>
          </p:cNvSpPr>
          <p:nvPr/>
        </p:nvSpPr>
        <p:spPr bwMode="auto">
          <a:xfrm>
            <a:off x="914400" y="2362200"/>
            <a:ext cx="3448050" cy="952500"/>
          </a:xfrm>
          <a:prstGeom prst="rect">
            <a:avLst/>
          </a:prstGeom>
          <a:pattFill prst="pct90">
            <a:fgClr>
              <a:schemeClr val="tx2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9" name="Text Box 11"/>
          <p:cNvSpPr txBox="1">
            <a:spLocks noChangeArrowheads="1"/>
          </p:cNvSpPr>
          <p:nvPr/>
        </p:nvSpPr>
        <p:spPr bwMode="auto">
          <a:xfrm>
            <a:off x="6814379" y="4614069"/>
            <a:ext cx="6463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dirty="0" smtClean="0"/>
              <a:t>sand</a:t>
            </a:r>
            <a:endParaRPr lang="en-GB" altLang="en-US" dirty="0"/>
          </a:p>
        </p:txBody>
      </p:sp>
      <p:sp>
        <p:nvSpPr>
          <p:cNvPr id="7180" name="Freeform 12"/>
          <p:cNvSpPr>
            <a:spLocks/>
          </p:cNvSpPr>
          <p:nvPr/>
        </p:nvSpPr>
        <p:spPr bwMode="auto">
          <a:xfrm>
            <a:off x="3922713" y="2365375"/>
            <a:ext cx="693737" cy="1736725"/>
          </a:xfrm>
          <a:custGeom>
            <a:avLst/>
            <a:gdLst>
              <a:gd name="T0" fmla="*/ 0 w 437"/>
              <a:gd name="T1" fmla="*/ 0 h 1094"/>
              <a:gd name="T2" fmla="*/ 0 w 437"/>
              <a:gd name="T3" fmla="*/ 107 h 1094"/>
              <a:gd name="T4" fmla="*/ 9 w 437"/>
              <a:gd name="T5" fmla="*/ 197 h 1094"/>
              <a:gd name="T6" fmla="*/ 33 w 437"/>
              <a:gd name="T7" fmla="*/ 337 h 1094"/>
              <a:gd name="T8" fmla="*/ 66 w 437"/>
              <a:gd name="T9" fmla="*/ 510 h 1094"/>
              <a:gd name="T10" fmla="*/ 132 w 437"/>
              <a:gd name="T11" fmla="*/ 740 h 1094"/>
              <a:gd name="T12" fmla="*/ 182 w 437"/>
              <a:gd name="T13" fmla="*/ 880 h 1094"/>
              <a:gd name="T14" fmla="*/ 239 w 437"/>
              <a:gd name="T15" fmla="*/ 1045 h 1094"/>
              <a:gd name="T16" fmla="*/ 280 w 437"/>
              <a:gd name="T17" fmla="*/ 1094 h 1094"/>
              <a:gd name="T18" fmla="*/ 338 w 437"/>
              <a:gd name="T19" fmla="*/ 1094 h 1094"/>
              <a:gd name="T20" fmla="*/ 379 w 437"/>
              <a:gd name="T21" fmla="*/ 1028 h 1094"/>
              <a:gd name="T22" fmla="*/ 420 w 437"/>
              <a:gd name="T23" fmla="*/ 905 h 1094"/>
              <a:gd name="T24" fmla="*/ 428 w 437"/>
              <a:gd name="T25" fmla="*/ 790 h 1094"/>
              <a:gd name="T26" fmla="*/ 437 w 437"/>
              <a:gd name="T27" fmla="*/ 666 h 1094"/>
              <a:gd name="T28" fmla="*/ 428 w 437"/>
              <a:gd name="T29" fmla="*/ 543 h 10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37" h="1094">
                <a:moveTo>
                  <a:pt x="0" y="0"/>
                </a:moveTo>
                <a:lnTo>
                  <a:pt x="0" y="107"/>
                </a:lnTo>
                <a:lnTo>
                  <a:pt x="9" y="197"/>
                </a:lnTo>
                <a:lnTo>
                  <a:pt x="33" y="337"/>
                </a:lnTo>
                <a:lnTo>
                  <a:pt x="66" y="510"/>
                </a:lnTo>
                <a:lnTo>
                  <a:pt x="132" y="740"/>
                </a:lnTo>
                <a:lnTo>
                  <a:pt x="182" y="880"/>
                </a:lnTo>
                <a:lnTo>
                  <a:pt x="239" y="1045"/>
                </a:lnTo>
                <a:lnTo>
                  <a:pt x="280" y="1094"/>
                </a:lnTo>
                <a:lnTo>
                  <a:pt x="338" y="1094"/>
                </a:lnTo>
                <a:lnTo>
                  <a:pt x="379" y="1028"/>
                </a:lnTo>
                <a:lnTo>
                  <a:pt x="420" y="905"/>
                </a:lnTo>
                <a:lnTo>
                  <a:pt x="428" y="790"/>
                </a:lnTo>
                <a:lnTo>
                  <a:pt x="437" y="666"/>
                </a:lnTo>
                <a:lnTo>
                  <a:pt x="428" y="543"/>
                </a:lnTo>
              </a:path>
            </a:pathLst>
          </a:custGeom>
          <a:noFill/>
          <a:ln w="38100" cap="flat" cmpd="sng">
            <a:solidFill>
              <a:srgbClr val="000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181" name="Freeform 13"/>
          <p:cNvSpPr>
            <a:spLocks/>
          </p:cNvSpPr>
          <p:nvPr/>
        </p:nvSpPr>
        <p:spPr bwMode="auto">
          <a:xfrm>
            <a:off x="3349625" y="2365375"/>
            <a:ext cx="1763713" cy="1971675"/>
          </a:xfrm>
          <a:custGeom>
            <a:avLst/>
            <a:gdLst>
              <a:gd name="T0" fmla="*/ 0 w 1111"/>
              <a:gd name="T1" fmla="*/ 0 h 1242"/>
              <a:gd name="T2" fmla="*/ 0 w 1111"/>
              <a:gd name="T3" fmla="*/ 99 h 1242"/>
              <a:gd name="T4" fmla="*/ 16 w 1111"/>
              <a:gd name="T5" fmla="*/ 189 h 1242"/>
              <a:gd name="T6" fmla="*/ 41 w 1111"/>
              <a:gd name="T7" fmla="*/ 329 h 1242"/>
              <a:gd name="T8" fmla="*/ 66 w 1111"/>
              <a:gd name="T9" fmla="*/ 419 h 1242"/>
              <a:gd name="T10" fmla="*/ 99 w 1111"/>
              <a:gd name="T11" fmla="*/ 518 h 1242"/>
              <a:gd name="T12" fmla="*/ 148 w 1111"/>
              <a:gd name="T13" fmla="*/ 666 h 1242"/>
              <a:gd name="T14" fmla="*/ 230 w 1111"/>
              <a:gd name="T15" fmla="*/ 847 h 1242"/>
              <a:gd name="T16" fmla="*/ 329 w 1111"/>
              <a:gd name="T17" fmla="*/ 1012 h 1242"/>
              <a:gd name="T18" fmla="*/ 428 w 1111"/>
              <a:gd name="T19" fmla="*/ 1135 h 1242"/>
              <a:gd name="T20" fmla="*/ 502 w 1111"/>
              <a:gd name="T21" fmla="*/ 1193 h 1242"/>
              <a:gd name="T22" fmla="*/ 601 w 1111"/>
              <a:gd name="T23" fmla="*/ 1226 h 1242"/>
              <a:gd name="T24" fmla="*/ 716 w 1111"/>
              <a:gd name="T25" fmla="*/ 1242 h 1242"/>
              <a:gd name="T26" fmla="*/ 782 w 1111"/>
              <a:gd name="T27" fmla="*/ 1218 h 1242"/>
              <a:gd name="T28" fmla="*/ 905 w 1111"/>
              <a:gd name="T29" fmla="*/ 1127 h 1242"/>
              <a:gd name="T30" fmla="*/ 963 w 1111"/>
              <a:gd name="T31" fmla="*/ 1045 h 1242"/>
              <a:gd name="T32" fmla="*/ 1028 w 1111"/>
              <a:gd name="T33" fmla="*/ 954 h 1242"/>
              <a:gd name="T34" fmla="*/ 1070 w 1111"/>
              <a:gd name="T35" fmla="*/ 847 h 1242"/>
              <a:gd name="T36" fmla="*/ 1094 w 1111"/>
              <a:gd name="T37" fmla="*/ 773 h 1242"/>
              <a:gd name="T38" fmla="*/ 1111 w 1111"/>
              <a:gd name="T39" fmla="*/ 658 h 1242"/>
              <a:gd name="T40" fmla="*/ 1111 w 1111"/>
              <a:gd name="T41" fmla="*/ 551 h 1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111" h="1242">
                <a:moveTo>
                  <a:pt x="0" y="0"/>
                </a:moveTo>
                <a:lnTo>
                  <a:pt x="0" y="99"/>
                </a:lnTo>
                <a:lnTo>
                  <a:pt x="16" y="189"/>
                </a:lnTo>
                <a:lnTo>
                  <a:pt x="41" y="329"/>
                </a:lnTo>
                <a:lnTo>
                  <a:pt x="66" y="419"/>
                </a:lnTo>
                <a:lnTo>
                  <a:pt x="99" y="518"/>
                </a:lnTo>
                <a:lnTo>
                  <a:pt x="148" y="666"/>
                </a:lnTo>
                <a:lnTo>
                  <a:pt x="230" y="847"/>
                </a:lnTo>
                <a:lnTo>
                  <a:pt x="329" y="1012"/>
                </a:lnTo>
                <a:lnTo>
                  <a:pt x="428" y="1135"/>
                </a:lnTo>
                <a:lnTo>
                  <a:pt x="502" y="1193"/>
                </a:lnTo>
                <a:lnTo>
                  <a:pt x="601" y="1226"/>
                </a:lnTo>
                <a:lnTo>
                  <a:pt x="716" y="1242"/>
                </a:lnTo>
                <a:lnTo>
                  <a:pt x="782" y="1218"/>
                </a:lnTo>
                <a:lnTo>
                  <a:pt x="905" y="1127"/>
                </a:lnTo>
                <a:lnTo>
                  <a:pt x="963" y="1045"/>
                </a:lnTo>
                <a:lnTo>
                  <a:pt x="1028" y="954"/>
                </a:lnTo>
                <a:lnTo>
                  <a:pt x="1070" y="847"/>
                </a:lnTo>
                <a:lnTo>
                  <a:pt x="1094" y="773"/>
                </a:lnTo>
                <a:lnTo>
                  <a:pt x="1111" y="658"/>
                </a:lnTo>
                <a:lnTo>
                  <a:pt x="1111" y="551"/>
                </a:lnTo>
              </a:path>
            </a:pathLst>
          </a:custGeom>
          <a:noFill/>
          <a:ln w="38100" cap="flat" cmpd="sng">
            <a:solidFill>
              <a:srgbClr val="000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182" name="Freeform 14"/>
          <p:cNvSpPr>
            <a:spLocks/>
          </p:cNvSpPr>
          <p:nvPr/>
        </p:nvSpPr>
        <p:spPr bwMode="auto">
          <a:xfrm>
            <a:off x="2617788" y="2378075"/>
            <a:ext cx="3133725" cy="2246313"/>
          </a:xfrm>
          <a:custGeom>
            <a:avLst/>
            <a:gdLst>
              <a:gd name="T0" fmla="*/ 0 w 1974"/>
              <a:gd name="T1" fmla="*/ 0 h 1415"/>
              <a:gd name="T2" fmla="*/ 16 w 1974"/>
              <a:gd name="T3" fmla="*/ 140 h 1415"/>
              <a:gd name="T4" fmla="*/ 49 w 1974"/>
              <a:gd name="T5" fmla="*/ 263 h 1415"/>
              <a:gd name="T6" fmla="*/ 107 w 1974"/>
              <a:gd name="T7" fmla="*/ 436 h 1415"/>
              <a:gd name="T8" fmla="*/ 197 w 1974"/>
              <a:gd name="T9" fmla="*/ 609 h 1415"/>
              <a:gd name="T10" fmla="*/ 288 w 1974"/>
              <a:gd name="T11" fmla="*/ 782 h 1415"/>
              <a:gd name="T12" fmla="*/ 378 w 1974"/>
              <a:gd name="T13" fmla="*/ 930 h 1415"/>
              <a:gd name="T14" fmla="*/ 444 w 1974"/>
              <a:gd name="T15" fmla="*/ 1004 h 1415"/>
              <a:gd name="T16" fmla="*/ 477 w 1974"/>
              <a:gd name="T17" fmla="*/ 1045 h 1415"/>
              <a:gd name="T18" fmla="*/ 543 w 1974"/>
              <a:gd name="T19" fmla="*/ 1119 h 1415"/>
              <a:gd name="T20" fmla="*/ 609 w 1974"/>
              <a:gd name="T21" fmla="*/ 1185 h 1415"/>
              <a:gd name="T22" fmla="*/ 707 w 1974"/>
              <a:gd name="T23" fmla="*/ 1284 h 1415"/>
              <a:gd name="T24" fmla="*/ 872 w 1974"/>
              <a:gd name="T25" fmla="*/ 1374 h 1415"/>
              <a:gd name="T26" fmla="*/ 1053 w 1974"/>
              <a:gd name="T27" fmla="*/ 1415 h 1415"/>
              <a:gd name="T28" fmla="*/ 1135 w 1974"/>
              <a:gd name="T29" fmla="*/ 1415 h 1415"/>
              <a:gd name="T30" fmla="*/ 1201 w 1974"/>
              <a:gd name="T31" fmla="*/ 1407 h 1415"/>
              <a:gd name="T32" fmla="*/ 1324 w 1974"/>
              <a:gd name="T33" fmla="*/ 1374 h 1415"/>
              <a:gd name="T34" fmla="*/ 1440 w 1974"/>
              <a:gd name="T35" fmla="*/ 1333 h 1415"/>
              <a:gd name="T36" fmla="*/ 1555 w 1974"/>
              <a:gd name="T37" fmla="*/ 1284 h 1415"/>
              <a:gd name="T38" fmla="*/ 1654 w 1974"/>
              <a:gd name="T39" fmla="*/ 1185 h 1415"/>
              <a:gd name="T40" fmla="*/ 1744 w 1974"/>
              <a:gd name="T41" fmla="*/ 1078 h 1415"/>
              <a:gd name="T42" fmla="*/ 1826 w 1974"/>
              <a:gd name="T43" fmla="*/ 971 h 1415"/>
              <a:gd name="T44" fmla="*/ 1884 w 1974"/>
              <a:gd name="T45" fmla="*/ 848 h 1415"/>
              <a:gd name="T46" fmla="*/ 1933 w 1974"/>
              <a:gd name="T47" fmla="*/ 691 h 1415"/>
              <a:gd name="T48" fmla="*/ 1974 w 1974"/>
              <a:gd name="T49" fmla="*/ 551 h 1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974" h="1415">
                <a:moveTo>
                  <a:pt x="0" y="0"/>
                </a:moveTo>
                <a:lnTo>
                  <a:pt x="16" y="140"/>
                </a:lnTo>
                <a:lnTo>
                  <a:pt x="49" y="263"/>
                </a:lnTo>
                <a:lnTo>
                  <a:pt x="107" y="436"/>
                </a:lnTo>
                <a:lnTo>
                  <a:pt x="197" y="609"/>
                </a:lnTo>
                <a:lnTo>
                  <a:pt x="288" y="782"/>
                </a:lnTo>
                <a:lnTo>
                  <a:pt x="378" y="930"/>
                </a:lnTo>
                <a:lnTo>
                  <a:pt x="444" y="1004"/>
                </a:lnTo>
                <a:lnTo>
                  <a:pt x="477" y="1045"/>
                </a:lnTo>
                <a:lnTo>
                  <a:pt x="543" y="1119"/>
                </a:lnTo>
                <a:lnTo>
                  <a:pt x="609" y="1185"/>
                </a:lnTo>
                <a:lnTo>
                  <a:pt x="707" y="1284"/>
                </a:lnTo>
                <a:lnTo>
                  <a:pt x="872" y="1374"/>
                </a:lnTo>
                <a:lnTo>
                  <a:pt x="1053" y="1415"/>
                </a:lnTo>
                <a:lnTo>
                  <a:pt x="1135" y="1415"/>
                </a:lnTo>
                <a:lnTo>
                  <a:pt x="1201" y="1407"/>
                </a:lnTo>
                <a:lnTo>
                  <a:pt x="1324" y="1374"/>
                </a:lnTo>
                <a:lnTo>
                  <a:pt x="1440" y="1333"/>
                </a:lnTo>
                <a:lnTo>
                  <a:pt x="1555" y="1284"/>
                </a:lnTo>
                <a:lnTo>
                  <a:pt x="1654" y="1185"/>
                </a:lnTo>
                <a:lnTo>
                  <a:pt x="1744" y="1078"/>
                </a:lnTo>
                <a:lnTo>
                  <a:pt x="1826" y="971"/>
                </a:lnTo>
                <a:lnTo>
                  <a:pt x="1884" y="848"/>
                </a:lnTo>
                <a:lnTo>
                  <a:pt x="1933" y="691"/>
                </a:lnTo>
                <a:lnTo>
                  <a:pt x="1974" y="551"/>
                </a:lnTo>
              </a:path>
            </a:pathLst>
          </a:custGeom>
          <a:noFill/>
          <a:ln w="38100" cap="flat" cmpd="sng">
            <a:solidFill>
              <a:srgbClr val="000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183" name="Freeform 15"/>
          <p:cNvSpPr>
            <a:spLocks/>
          </p:cNvSpPr>
          <p:nvPr/>
        </p:nvSpPr>
        <p:spPr bwMode="auto">
          <a:xfrm>
            <a:off x="1833563" y="2365375"/>
            <a:ext cx="4506912" cy="2624138"/>
          </a:xfrm>
          <a:custGeom>
            <a:avLst/>
            <a:gdLst>
              <a:gd name="T0" fmla="*/ 0 w 2839"/>
              <a:gd name="T1" fmla="*/ 0 h 1563"/>
              <a:gd name="T2" fmla="*/ 8 w 2839"/>
              <a:gd name="T3" fmla="*/ 354 h 1563"/>
              <a:gd name="T4" fmla="*/ 66 w 2839"/>
              <a:gd name="T5" fmla="*/ 568 h 1563"/>
              <a:gd name="T6" fmla="*/ 148 w 2839"/>
              <a:gd name="T7" fmla="*/ 740 h 1563"/>
              <a:gd name="T8" fmla="*/ 247 w 2839"/>
              <a:gd name="T9" fmla="*/ 872 h 1563"/>
              <a:gd name="T10" fmla="*/ 387 w 2839"/>
              <a:gd name="T11" fmla="*/ 1037 h 1563"/>
              <a:gd name="T12" fmla="*/ 568 w 2839"/>
              <a:gd name="T13" fmla="*/ 1176 h 1563"/>
              <a:gd name="T14" fmla="*/ 773 w 2839"/>
              <a:gd name="T15" fmla="*/ 1325 h 1563"/>
              <a:gd name="T16" fmla="*/ 1004 w 2839"/>
              <a:gd name="T17" fmla="*/ 1448 h 1563"/>
              <a:gd name="T18" fmla="*/ 1144 w 2839"/>
              <a:gd name="T19" fmla="*/ 1489 h 1563"/>
              <a:gd name="T20" fmla="*/ 1308 w 2839"/>
              <a:gd name="T21" fmla="*/ 1539 h 1563"/>
              <a:gd name="T22" fmla="*/ 1572 w 2839"/>
              <a:gd name="T23" fmla="*/ 1563 h 1563"/>
              <a:gd name="T24" fmla="*/ 1810 w 2839"/>
              <a:gd name="T25" fmla="*/ 1530 h 1563"/>
              <a:gd name="T26" fmla="*/ 1983 w 2839"/>
              <a:gd name="T27" fmla="*/ 1481 h 1563"/>
              <a:gd name="T28" fmla="*/ 2172 w 2839"/>
              <a:gd name="T29" fmla="*/ 1407 h 1563"/>
              <a:gd name="T30" fmla="*/ 2304 w 2839"/>
              <a:gd name="T31" fmla="*/ 1349 h 1563"/>
              <a:gd name="T32" fmla="*/ 2468 w 2839"/>
              <a:gd name="T33" fmla="*/ 1234 h 1563"/>
              <a:gd name="T34" fmla="*/ 2575 w 2839"/>
              <a:gd name="T35" fmla="*/ 1119 h 1563"/>
              <a:gd name="T36" fmla="*/ 2691 w 2839"/>
              <a:gd name="T37" fmla="*/ 995 h 1563"/>
              <a:gd name="T38" fmla="*/ 2773 w 2839"/>
              <a:gd name="T39" fmla="*/ 814 h 1563"/>
              <a:gd name="T40" fmla="*/ 2822 w 2839"/>
              <a:gd name="T41" fmla="*/ 650 h 1563"/>
              <a:gd name="T42" fmla="*/ 2839 w 2839"/>
              <a:gd name="T43" fmla="*/ 543 h 1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839" h="1563">
                <a:moveTo>
                  <a:pt x="0" y="0"/>
                </a:moveTo>
                <a:lnTo>
                  <a:pt x="8" y="354"/>
                </a:lnTo>
                <a:lnTo>
                  <a:pt x="66" y="568"/>
                </a:lnTo>
                <a:lnTo>
                  <a:pt x="148" y="740"/>
                </a:lnTo>
                <a:lnTo>
                  <a:pt x="247" y="872"/>
                </a:lnTo>
                <a:lnTo>
                  <a:pt x="387" y="1037"/>
                </a:lnTo>
                <a:lnTo>
                  <a:pt x="568" y="1176"/>
                </a:lnTo>
                <a:lnTo>
                  <a:pt x="773" y="1325"/>
                </a:lnTo>
                <a:lnTo>
                  <a:pt x="1004" y="1448"/>
                </a:lnTo>
                <a:lnTo>
                  <a:pt x="1144" y="1489"/>
                </a:lnTo>
                <a:lnTo>
                  <a:pt x="1308" y="1539"/>
                </a:lnTo>
                <a:lnTo>
                  <a:pt x="1572" y="1563"/>
                </a:lnTo>
                <a:lnTo>
                  <a:pt x="1810" y="1530"/>
                </a:lnTo>
                <a:lnTo>
                  <a:pt x="1983" y="1481"/>
                </a:lnTo>
                <a:lnTo>
                  <a:pt x="2172" y="1407"/>
                </a:lnTo>
                <a:lnTo>
                  <a:pt x="2304" y="1349"/>
                </a:lnTo>
                <a:lnTo>
                  <a:pt x="2468" y="1234"/>
                </a:lnTo>
                <a:lnTo>
                  <a:pt x="2575" y="1119"/>
                </a:lnTo>
                <a:lnTo>
                  <a:pt x="2691" y="995"/>
                </a:lnTo>
                <a:lnTo>
                  <a:pt x="2773" y="814"/>
                </a:lnTo>
                <a:lnTo>
                  <a:pt x="2822" y="650"/>
                </a:lnTo>
                <a:lnTo>
                  <a:pt x="2839" y="543"/>
                </a:lnTo>
              </a:path>
            </a:pathLst>
          </a:custGeom>
          <a:noFill/>
          <a:ln w="38100" cap="flat" cmpd="sng">
            <a:solidFill>
              <a:srgbClr val="000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188" name="Freeform 20"/>
          <p:cNvSpPr>
            <a:spLocks/>
          </p:cNvSpPr>
          <p:nvPr/>
        </p:nvSpPr>
        <p:spPr bwMode="auto">
          <a:xfrm>
            <a:off x="1323975" y="2640013"/>
            <a:ext cx="3043238" cy="2716212"/>
          </a:xfrm>
          <a:custGeom>
            <a:avLst/>
            <a:gdLst>
              <a:gd name="T0" fmla="*/ 1917 w 1917"/>
              <a:gd name="T1" fmla="*/ 8 h 1711"/>
              <a:gd name="T2" fmla="*/ 1777 w 1917"/>
              <a:gd name="T3" fmla="*/ 0 h 1711"/>
              <a:gd name="T4" fmla="*/ 1621 w 1917"/>
              <a:gd name="T5" fmla="*/ 24 h 1711"/>
              <a:gd name="T6" fmla="*/ 1473 w 1917"/>
              <a:gd name="T7" fmla="*/ 74 h 1711"/>
              <a:gd name="T8" fmla="*/ 1358 w 1917"/>
              <a:gd name="T9" fmla="*/ 115 h 1711"/>
              <a:gd name="T10" fmla="*/ 1094 w 1917"/>
              <a:gd name="T11" fmla="*/ 238 h 1711"/>
              <a:gd name="T12" fmla="*/ 839 w 1917"/>
              <a:gd name="T13" fmla="*/ 353 h 1711"/>
              <a:gd name="T14" fmla="*/ 444 w 1917"/>
              <a:gd name="T15" fmla="*/ 600 h 1711"/>
              <a:gd name="T16" fmla="*/ 296 w 1917"/>
              <a:gd name="T17" fmla="*/ 732 h 1711"/>
              <a:gd name="T18" fmla="*/ 156 w 1917"/>
              <a:gd name="T19" fmla="*/ 905 h 1711"/>
              <a:gd name="T20" fmla="*/ 74 w 1917"/>
              <a:gd name="T21" fmla="*/ 1143 h 1711"/>
              <a:gd name="T22" fmla="*/ 16 w 1917"/>
              <a:gd name="T23" fmla="*/ 1407 h 1711"/>
              <a:gd name="T24" fmla="*/ 0 w 1917"/>
              <a:gd name="T25" fmla="*/ 1711 h 17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17" h="1711">
                <a:moveTo>
                  <a:pt x="1917" y="8"/>
                </a:moveTo>
                <a:lnTo>
                  <a:pt x="1777" y="0"/>
                </a:lnTo>
                <a:lnTo>
                  <a:pt x="1621" y="24"/>
                </a:lnTo>
                <a:lnTo>
                  <a:pt x="1473" y="74"/>
                </a:lnTo>
                <a:lnTo>
                  <a:pt x="1358" y="115"/>
                </a:lnTo>
                <a:lnTo>
                  <a:pt x="1094" y="238"/>
                </a:lnTo>
                <a:lnTo>
                  <a:pt x="839" y="353"/>
                </a:lnTo>
                <a:lnTo>
                  <a:pt x="444" y="600"/>
                </a:lnTo>
                <a:lnTo>
                  <a:pt x="296" y="732"/>
                </a:lnTo>
                <a:lnTo>
                  <a:pt x="156" y="905"/>
                </a:lnTo>
                <a:lnTo>
                  <a:pt x="74" y="1143"/>
                </a:lnTo>
                <a:lnTo>
                  <a:pt x="16" y="1407"/>
                </a:lnTo>
                <a:lnTo>
                  <a:pt x="0" y="1711"/>
                </a:lnTo>
              </a:path>
            </a:pathLst>
          </a:custGeom>
          <a:noFill/>
          <a:ln w="38100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189" name="Freeform 21"/>
          <p:cNvSpPr>
            <a:spLocks/>
          </p:cNvSpPr>
          <p:nvPr/>
        </p:nvSpPr>
        <p:spPr bwMode="auto">
          <a:xfrm>
            <a:off x="2273300" y="3295650"/>
            <a:ext cx="2093913" cy="2062163"/>
          </a:xfrm>
          <a:custGeom>
            <a:avLst/>
            <a:gdLst>
              <a:gd name="T0" fmla="*/ 1316 w 1316"/>
              <a:gd name="T1" fmla="*/ 0 h 1366"/>
              <a:gd name="T2" fmla="*/ 1185 w 1316"/>
              <a:gd name="T3" fmla="*/ 0 h 1366"/>
              <a:gd name="T4" fmla="*/ 1036 w 1316"/>
              <a:gd name="T5" fmla="*/ 50 h 1366"/>
              <a:gd name="T6" fmla="*/ 905 w 1316"/>
              <a:gd name="T7" fmla="*/ 99 h 1366"/>
              <a:gd name="T8" fmla="*/ 724 w 1316"/>
              <a:gd name="T9" fmla="*/ 189 h 1366"/>
              <a:gd name="T10" fmla="*/ 477 w 1316"/>
              <a:gd name="T11" fmla="*/ 329 h 1366"/>
              <a:gd name="T12" fmla="*/ 370 w 1316"/>
              <a:gd name="T13" fmla="*/ 403 h 1366"/>
              <a:gd name="T14" fmla="*/ 238 w 1316"/>
              <a:gd name="T15" fmla="*/ 543 h 1366"/>
              <a:gd name="T16" fmla="*/ 205 w 1316"/>
              <a:gd name="T17" fmla="*/ 609 h 1366"/>
              <a:gd name="T18" fmla="*/ 131 w 1316"/>
              <a:gd name="T19" fmla="*/ 691 h 1366"/>
              <a:gd name="T20" fmla="*/ 74 w 1316"/>
              <a:gd name="T21" fmla="*/ 856 h 1366"/>
              <a:gd name="T22" fmla="*/ 49 w 1316"/>
              <a:gd name="T23" fmla="*/ 955 h 1366"/>
              <a:gd name="T24" fmla="*/ 16 w 1316"/>
              <a:gd name="T25" fmla="*/ 1127 h 1366"/>
              <a:gd name="T26" fmla="*/ 0 w 1316"/>
              <a:gd name="T27" fmla="*/ 1366 h 1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16" h="1366">
                <a:moveTo>
                  <a:pt x="1316" y="0"/>
                </a:moveTo>
                <a:lnTo>
                  <a:pt x="1185" y="0"/>
                </a:lnTo>
                <a:lnTo>
                  <a:pt x="1036" y="50"/>
                </a:lnTo>
                <a:lnTo>
                  <a:pt x="905" y="99"/>
                </a:lnTo>
                <a:lnTo>
                  <a:pt x="724" y="189"/>
                </a:lnTo>
                <a:lnTo>
                  <a:pt x="477" y="329"/>
                </a:lnTo>
                <a:lnTo>
                  <a:pt x="370" y="403"/>
                </a:lnTo>
                <a:lnTo>
                  <a:pt x="238" y="543"/>
                </a:lnTo>
                <a:lnTo>
                  <a:pt x="205" y="609"/>
                </a:lnTo>
                <a:lnTo>
                  <a:pt x="131" y="691"/>
                </a:lnTo>
                <a:lnTo>
                  <a:pt x="74" y="856"/>
                </a:lnTo>
                <a:lnTo>
                  <a:pt x="49" y="955"/>
                </a:lnTo>
                <a:lnTo>
                  <a:pt x="16" y="1127"/>
                </a:lnTo>
                <a:lnTo>
                  <a:pt x="0" y="1366"/>
                </a:lnTo>
              </a:path>
            </a:pathLst>
          </a:custGeom>
          <a:noFill/>
          <a:ln w="38100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190" name="Freeform 22"/>
          <p:cNvSpPr>
            <a:spLocks/>
          </p:cNvSpPr>
          <p:nvPr/>
        </p:nvSpPr>
        <p:spPr bwMode="auto">
          <a:xfrm>
            <a:off x="3035300" y="3540125"/>
            <a:ext cx="1331913" cy="1816100"/>
          </a:xfrm>
          <a:custGeom>
            <a:avLst/>
            <a:gdLst>
              <a:gd name="T0" fmla="*/ 814 w 814"/>
              <a:gd name="T1" fmla="*/ 0 h 1103"/>
              <a:gd name="T2" fmla="*/ 765 w 814"/>
              <a:gd name="T3" fmla="*/ 0 h 1103"/>
              <a:gd name="T4" fmla="*/ 716 w 814"/>
              <a:gd name="T5" fmla="*/ 25 h 1103"/>
              <a:gd name="T6" fmla="*/ 625 w 814"/>
              <a:gd name="T7" fmla="*/ 66 h 1103"/>
              <a:gd name="T8" fmla="*/ 559 w 814"/>
              <a:gd name="T9" fmla="*/ 116 h 1103"/>
              <a:gd name="T10" fmla="*/ 452 w 814"/>
              <a:gd name="T11" fmla="*/ 182 h 1103"/>
              <a:gd name="T12" fmla="*/ 345 w 814"/>
              <a:gd name="T13" fmla="*/ 272 h 1103"/>
              <a:gd name="T14" fmla="*/ 255 w 814"/>
              <a:gd name="T15" fmla="*/ 354 h 1103"/>
              <a:gd name="T16" fmla="*/ 189 w 814"/>
              <a:gd name="T17" fmla="*/ 453 h 1103"/>
              <a:gd name="T18" fmla="*/ 107 w 814"/>
              <a:gd name="T19" fmla="*/ 560 h 1103"/>
              <a:gd name="T20" fmla="*/ 57 w 814"/>
              <a:gd name="T21" fmla="*/ 675 h 1103"/>
              <a:gd name="T22" fmla="*/ 16 w 814"/>
              <a:gd name="T23" fmla="*/ 881 h 1103"/>
              <a:gd name="T24" fmla="*/ 0 w 814"/>
              <a:gd name="T25" fmla="*/ 1021 h 1103"/>
              <a:gd name="T26" fmla="*/ 0 w 814"/>
              <a:gd name="T27" fmla="*/ 1103 h 1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14" h="1103">
                <a:moveTo>
                  <a:pt x="814" y="0"/>
                </a:moveTo>
                <a:lnTo>
                  <a:pt x="765" y="0"/>
                </a:lnTo>
                <a:lnTo>
                  <a:pt x="716" y="25"/>
                </a:lnTo>
                <a:lnTo>
                  <a:pt x="625" y="66"/>
                </a:lnTo>
                <a:lnTo>
                  <a:pt x="559" y="116"/>
                </a:lnTo>
                <a:lnTo>
                  <a:pt x="452" y="182"/>
                </a:lnTo>
                <a:lnTo>
                  <a:pt x="345" y="272"/>
                </a:lnTo>
                <a:lnTo>
                  <a:pt x="255" y="354"/>
                </a:lnTo>
                <a:lnTo>
                  <a:pt x="189" y="453"/>
                </a:lnTo>
                <a:lnTo>
                  <a:pt x="107" y="560"/>
                </a:lnTo>
                <a:lnTo>
                  <a:pt x="57" y="675"/>
                </a:lnTo>
                <a:lnTo>
                  <a:pt x="16" y="881"/>
                </a:lnTo>
                <a:lnTo>
                  <a:pt x="0" y="1021"/>
                </a:lnTo>
                <a:lnTo>
                  <a:pt x="0" y="1103"/>
                </a:lnTo>
              </a:path>
            </a:pathLst>
          </a:custGeom>
          <a:noFill/>
          <a:ln w="38100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191" name="Freeform 23"/>
          <p:cNvSpPr>
            <a:spLocks/>
          </p:cNvSpPr>
          <p:nvPr/>
        </p:nvSpPr>
        <p:spPr bwMode="auto">
          <a:xfrm>
            <a:off x="3687763" y="3814763"/>
            <a:ext cx="679450" cy="1528762"/>
          </a:xfrm>
          <a:custGeom>
            <a:avLst/>
            <a:gdLst>
              <a:gd name="T0" fmla="*/ 428 w 428"/>
              <a:gd name="T1" fmla="*/ 8 h 963"/>
              <a:gd name="T2" fmla="*/ 379 w 428"/>
              <a:gd name="T3" fmla="*/ 0 h 963"/>
              <a:gd name="T4" fmla="*/ 313 w 428"/>
              <a:gd name="T5" fmla="*/ 41 h 963"/>
              <a:gd name="T6" fmla="*/ 239 w 428"/>
              <a:gd name="T7" fmla="*/ 115 h 963"/>
              <a:gd name="T8" fmla="*/ 181 w 428"/>
              <a:gd name="T9" fmla="*/ 198 h 963"/>
              <a:gd name="T10" fmla="*/ 124 w 428"/>
              <a:gd name="T11" fmla="*/ 280 h 963"/>
              <a:gd name="T12" fmla="*/ 74 w 428"/>
              <a:gd name="T13" fmla="*/ 403 h 963"/>
              <a:gd name="T14" fmla="*/ 50 w 428"/>
              <a:gd name="T15" fmla="*/ 527 h 963"/>
              <a:gd name="T16" fmla="*/ 25 w 428"/>
              <a:gd name="T17" fmla="*/ 617 h 963"/>
              <a:gd name="T18" fmla="*/ 9 w 428"/>
              <a:gd name="T19" fmla="*/ 741 h 963"/>
              <a:gd name="T20" fmla="*/ 0 w 428"/>
              <a:gd name="T21" fmla="*/ 963 h 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28" h="963">
                <a:moveTo>
                  <a:pt x="428" y="8"/>
                </a:moveTo>
                <a:lnTo>
                  <a:pt x="379" y="0"/>
                </a:lnTo>
                <a:lnTo>
                  <a:pt x="313" y="41"/>
                </a:lnTo>
                <a:lnTo>
                  <a:pt x="239" y="115"/>
                </a:lnTo>
                <a:lnTo>
                  <a:pt x="181" y="198"/>
                </a:lnTo>
                <a:lnTo>
                  <a:pt x="124" y="280"/>
                </a:lnTo>
                <a:lnTo>
                  <a:pt x="74" y="403"/>
                </a:lnTo>
                <a:lnTo>
                  <a:pt x="50" y="527"/>
                </a:lnTo>
                <a:lnTo>
                  <a:pt x="25" y="617"/>
                </a:lnTo>
                <a:lnTo>
                  <a:pt x="9" y="741"/>
                </a:lnTo>
                <a:lnTo>
                  <a:pt x="0" y="963"/>
                </a:lnTo>
              </a:path>
            </a:pathLst>
          </a:custGeom>
          <a:noFill/>
          <a:ln w="38100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192" name="Line 24"/>
          <p:cNvSpPr>
            <a:spLocks noChangeShapeType="1"/>
          </p:cNvSpPr>
          <p:nvPr/>
        </p:nvSpPr>
        <p:spPr bwMode="auto">
          <a:xfrm>
            <a:off x="4381500" y="4011613"/>
            <a:ext cx="0" cy="1331912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193" name="Freeform 25"/>
          <p:cNvSpPr>
            <a:spLocks/>
          </p:cNvSpPr>
          <p:nvPr/>
        </p:nvSpPr>
        <p:spPr bwMode="auto">
          <a:xfrm flipH="1">
            <a:off x="4376738" y="3902075"/>
            <a:ext cx="809625" cy="1423988"/>
          </a:xfrm>
          <a:custGeom>
            <a:avLst/>
            <a:gdLst>
              <a:gd name="T0" fmla="*/ 428 w 428"/>
              <a:gd name="T1" fmla="*/ 8 h 963"/>
              <a:gd name="T2" fmla="*/ 379 w 428"/>
              <a:gd name="T3" fmla="*/ 0 h 963"/>
              <a:gd name="T4" fmla="*/ 313 w 428"/>
              <a:gd name="T5" fmla="*/ 41 h 963"/>
              <a:gd name="T6" fmla="*/ 239 w 428"/>
              <a:gd name="T7" fmla="*/ 115 h 963"/>
              <a:gd name="T8" fmla="*/ 181 w 428"/>
              <a:gd name="T9" fmla="*/ 198 h 963"/>
              <a:gd name="T10" fmla="*/ 124 w 428"/>
              <a:gd name="T11" fmla="*/ 280 h 963"/>
              <a:gd name="T12" fmla="*/ 74 w 428"/>
              <a:gd name="T13" fmla="*/ 403 h 963"/>
              <a:gd name="T14" fmla="*/ 50 w 428"/>
              <a:gd name="T15" fmla="*/ 527 h 963"/>
              <a:gd name="T16" fmla="*/ 25 w 428"/>
              <a:gd name="T17" fmla="*/ 617 h 963"/>
              <a:gd name="T18" fmla="*/ 9 w 428"/>
              <a:gd name="T19" fmla="*/ 741 h 963"/>
              <a:gd name="T20" fmla="*/ 0 w 428"/>
              <a:gd name="T21" fmla="*/ 963 h 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28" h="963">
                <a:moveTo>
                  <a:pt x="428" y="8"/>
                </a:moveTo>
                <a:lnTo>
                  <a:pt x="379" y="0"/>
                </a:lnTo>
                <a:lnTo>
                  <a:pt x="313" y="41"/>
                </a:lnTo>
                <a:lnTo>
                  <a:pt x="239" y="115"/>
                </a:lnTo>
                <a:lnTo>
                  <a:pt x="181" y="198"/>
                </a:lnTo>
                <a:lnTo>
                  <a:pt x="124" y="280"/>
                </a:lnTo>
                <a:lnTo>
                  <a:pt x="74" y="403"/>
                </a:lnTo>
                <a:lnTo>
                  <a:pt x="50" y="527"/>
                </a:lnTo>
                <a:lnTo>
                  <a:pt x="25" y="617"/>
                </a:lnTo>
                <a:lnTo>
                  <a:pt x="9" y="741"/>
                </a:lnTo>
                <a:lnTo>
                  <a:pt x="0" y="963"/>
                </a:lnTo>
              </a:path>
            </a:pathLst>
          </a:custGeom>
          <a:noFill/>
          <a:ln w="38100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194" name="Freeform 26"/>
          <p:cNvSpPr>
            <a:spLocks/>
          </p:cNvSpPr>
          <p:nvPr/>
        </p:nvSpPr>
        <p:spPr bwMode="auto">
          <a:xfrm flipH="1">
            <a:off x="4389438" y="3432175"/>
            <a:ext cx="1658937" cy="1933575"/>
          </a:xfrm>
          <a:custGeom>
            <a:avLst/>
            <a:gdLst>
              <a:gd name="T0" fmla="*/ 814 w 814"/>
              <a:gd name="T1" fmla="*/ 0 h 1103"/>
              <a:gd name="T2" fmla="*/ 765 w 814"/>
              <a:gd name="T3" fmla="*/ 0 h 1103"/>
              <a:gd name="T4" fmla="*/ 716 w 814"/>
              <a:gd name="T5" fmla="*/ 25 h 1103"/>
              <a:gd name="T6" fmla="*/ 625 w 814"/>
              <a:gd name="T7" fmla="*/ 66 h 1103"/>
              <a:gd name="T8" fmla="*/ 559 w 814"/>
              <a:gd name="T9" fmla="*/ 116 h 1103"/>
              <a:gd name="T10" fmla="*/ 452 w 814"/>
              <a:gd name="T11" fmla="*/ 182 h 1103"/>
              <a:gd name="T12" fmla="*/ 345 w 814"/>
              <a:gd name="T13" fmla="*/ 272 h 1103"/>
              <a:gd name="T14" fmla="*/ 255 w 814"/>
              <a:gd name="T15" fmla="*/ 354 h 1103"/>
              <a:gd name="T16" fmla="*/ 189 w 814"/>
              <a:gd name="T17" fmla="*/ 453 h 1103"/>
              <a:gd name="T18" fmla="*/ 107 w 814"/>
              <a:gd name="T19" fmla="*/ 560 h 1103"/>
              <a:gd name="T20" fmla="*/ 57 w 814"/>
              <a:gd name="T21" fmla="*/ 675 h 1103"/>
              <a:gd name="T22" fmla="*/ 16 w 814"/>
              <a:gd name="T23" fmla="*/ 881 h 1103"/>
              <a:gd name="T24" fmla="*/ 0 w 814"/>
              <a:gd name="T25" fmla="*/ 1021 h 1103"/>
              <a:gd name="T26" fmla="*/ 0 w 814"/>
              <a:gd name="T27" fmla="*/ 1103 h 1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14" h="1103">
                <a:moveTo>
                  <a:pt x="814" y="0"/>
                </a:moveTo>
                <a:lnTo>
                  <a:pt x="765" y="0"/>
                </a:lnTo>
                <a:lnTo>
                  <a:pt x="716" y="25"/>
                </a:lnTo>
                <a:lnTo>
                  <a:pt x="625" y="66"/>
                </a:lnTo>
                <a:lnTo>
                  <a:pt x="559" y="116"/>
                </a:lnTo>
                <a:lnTo>
                  <a:pt x="452" y="182"/>
                </a:lnTo>
                <a:lnTo>
                  <a:pt x="345" y="272"/>
                </a:lnTo>
                <a:lnTo>
                  <a:pt x="255" y="354"/>
                </a:lnTo>
                <a:lnTo>
                  <a:pt x="189" y="453"/>
                </a:lnTo>
                <a:lnTo>
                  <a:pt x="107" y="560"/>
                </a:lnTo>
                <a:lnTo>
                  <a:pt x="57" y="675"/>
                </a:lnTo>
                <a:lnTo>
                  <a:pt x="16" y="881"/>
                </a:lnTo>
                <a:lnTo>
                  <a:pt x="0" y="1021"/>
                </a:lnTo>
                <a:lnTo>
                  <a:pt x="0" y="1103"/>
                </a:lnTo>
              </a:path>
            </a:pathLst>
          </a:custGeom>
          <a:noFill/>
          <a:ln w="38100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372518" y="1000919"/>
            <a:ext cx="8229600" cy="533400"/>
          </a:xfrm>
          <a:prstGeom prst="rect">
            <a:avLst/>
          </a:prstGeom>
        </p:spPr>
        <p:txBody>
          <a:bodyPr anchor="b" anchorCtr="0">
            <a:noAutofit/>
            <a:scene3d>
              <a:camera prst="orthographicFront"/>
              <a:lightRig rig="soft" dir="t">
                <a:rot lat="0" lon="0" rev="2100000"/>
              </a:lightRig>
            </a:scene3d>
            <a:sp3d prstMaterial="matte">
              <a:bevelT w="38100" h="38100"/>
            </a:sp3d>
          </a:bodyPr>
          <a:lstStyle>
            <a:defPPr>
              <a:defRPr sz="4400">
                <a:solidFill>
                  <a:schemeClr val="tx2">
                    <a:shade val="85000"/>
                    <a:satMod val="150000"/>
                  </a:schemeClr>
                </a:solidFill>
                <a:latin typeface="+mj-lt"/>
                <a:ea typeface="+mj-ea"/>
                <a:cs typeface="+mj-cs"/>
              </a:defRPr>
            </a:defPPr>
            <a:lvl1pPr algn="ctr" eaLnBrk="1" hangingPunct="1">
              <a:buNone/>
              <a:defRPr lang="en-US" sz="4800" b="1" strike="noStrike" kern="1200" baseline="0">
                <a:solidFill>
                  <a:schemeClr val="tx2">
                    <a:shade val="85000"/>
                    <a:satMod val="150000"/>
                  </a:schemeClr>
                </a:solidFill>
                <a:effectLst>
                  <a:outerShdw blurRad="63500" dist="38100" dir="8220000" algn="tl" rotWithShape="0">
                    <a:srgbClr val="000000">
                      <a:alpha val="30000"/>
                    </a:srgbClr>
                  </a:outerShdw>
                </a:effectLst>
                <a:latin typeface="Tw Cen MT" panose="020B0602020104020603" pitchFamily="34" charset="0"/>
                <a:ea typeface="+mj-lt"/>
                <a:cs typeface="+mj-lt"/>
              </a:defRPr>
            </a:lvl1pPr>
          </a:lstStyle>
          <a:p>
            <a:r>
              <a:rPr lang="en-US" sz="2800" dirty="0" smtClean="0">
                <a:solidFill>
                  <a:schemeClr val="tx1"/>
                </a:solidFill>
                <a:effectLst/>
              </a:rPr>
              <a:t>Flow Nets under a sheet pile</a:t>
            </a:r>
            <a:endParaRPr lang="en-US" sz="2800" dirty="0">
              <a:solidFill>
                <a:schemeClr val="tx1"/>
              </a:solidFill>
              <a:effectLst/>
              <a:latin typeface="Algerian" panose="04020705040A02060702" pitchFamily="82" charset="0"/>
            </a:endParaRPr>
          </a:p>
        </p:txBody>
      </p:sp>
      <p:sp>
        <p:nvSpPr>
          <p:cNvPr id="29" name="Freeform 21"/>
          <p:cNvSpPr>
            <a:spLocks/>
          </p:cNvSpPr>
          <p:nvPr/>
        </p:nvSpPr>
        <p:spPr bwMode="auto">
          <a:xfrm flipV="1">
            <a:off x="912813" y="2334687"/>
            <a:ext cx="3377623" cy="45719"/>
          </a:xfrm>
          <a:custGeom>
            <a:avLst/>
            <a:gdLst>
              <a:gd name="T0" fmla="*/ 1316 w 1316"/>
              <a:gd name="T1" fmla="*/ 0 h 1366"/>
              <a:gd name="T2" fmla="*/ 1185 w 1316"/>
              <a:gd name="T3" fmla="*/ 0 h 1366"/>
              <a:gd name="T4" fmla="*/ 1036 w 1316"/>
              <a:gd name="T5" fmla="*/ 50 h 1366"/>
              <a:gd name="T6" fmla="*/ 905 w 1316"/>
              <a:gd name="T7" fmla="*/ 99 h 1366"/>
              <a:gd name="T8" fmla="*/ 724 w 1316"/>
              <a:gd name="T9" fmla="*/ 189 h 1366"/>
              <a:gd name="T10" fmla="*/ 477 w 1316"/>
              <a:gd name="T11" fmla="*/ 329 h 1366"/>
              <a:gd name="T12" fmla="*/ 370 w 1316"/>
              <a:gd name="T13" fmla="*/ 403 h 1366"/>
              <a:gd name="T14" fmla="*/ 238 w 1316"/>
              <a:gd name="T15" fmla="*/ 543 h 1366"/>
              <a:gd name="T16" fmla="*/ 205 w 1316"/>
              <a:gd name="T17" fmla="*/ 609 h 1366"/>
              <a:gd name="T18" fmla="*/ 131 w 1316"/>
              <a:gd name="T19" fmla="*/ 691 h 1366"/>
              <a:gd name="T20" fmla="*/ 74 w 1316"/>
              <a:gd name="T21" fmla="*/ 856 h 1366"/>
              <a:gd name="T22" fmla="*/ 49 w 1316"/>
              <a:gd name="T23" fmla="*/ 955 h 1366"/>
              <a:gd name="T24" fmla="*/ 16 w 1316"/>
              <a:gd name="T25" fmla="*/ 1127 h 1366"/>
              <a:gd name="T26" fmla="*/ 0 w 1316"/>
              <a:gd name="T27" fmla="*/ 1366 h 1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16" h="1366">
                <a:moveTo>
                  <a:pt x="1316" y="0"/>
                </a:moveTo>
                <a:lnTo>
                  <a:pt x="1185" y="0"/>
                </a:lnTo>
                <a:lnTo>
                  <a:pt x="1036" y="50"/>
                </a:lnTo>
                <a:lnTo>
                  <a:pt x="905" y="99"/>
                </a:lnTo>
                <a:lnTo>
                  <a:pt x="724" y="189"/>
                </a:lnTo>
                <a:lnTo>
                  <a:pt x="477" y="329"/>
                </a:lnTo>
                <a:lnTo>
                  <a:pt x="370" y="403"/>
                </a:lnTo>
                <a:lnTo>
                  <a:pt x="238" y="543"/>
                </a:lnTo>
                <a:lnTo>
                  <a:pt x="205" y="609"/>
                </a:lnTo>
                <a:lnTo>
                  <a:pt x="131" y="691"/>
                </a:lnTo>
                <a:lnTo>
                  <a:pt x="74" y="856"/>
                </a:lnTo>
                <a:lnTo>
                  <a:pt x="49" y="955"/>
                </a:lnTo>
                <a:lnTo>
                  <a:pt x="16" y="1127"/>
                </a:lnTo>
                <a:lnTo>
                  <a:pt x="0" y="1366"/>
                </a:lnTo>
              </a:path>
            </a:pathLst>
          </a:custGeom>
          <a:noFill/>
          <a:ln w="38100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0" name="Freeform 21"/>
          <p:cNvSpPr>
            <a:spLocks/>
          </p:cNvSpPr>
          <p:nvPr/>
        </p:nvSpPr>
        <p:spPr bwMode="auto">
          <a:xfrm flipV="1">
            <a:off x="4340513" y="3222516"/>
            <a:ext cx="3750975" cy="48260"/>
          </a:xfrm>
          <a:custGeom>
            <a:avLst/>
            <a:gdLst>
              <a:gd name="T0" fmla="*/ 1316 w 1316"/>
              <a:gd name="T1" fmla="*/ 0 h 1366"/>
              <a:gd name="T2" fmla="*/ 1185 w 1316"/>
              <a:gd name="T3" fmla="*/ 0 h 1366"/>
              <a:gd name="T4" fmla="*/ 1036 w 1316"/>
              <a:gd name="T5" fmla="*/ 50 h 1366"/>
              <a:gd name="T6" fmla="*/ 905 w 1316"/>
              <a:gd name="T7" fmla="*/ 99 h 1366"/>
              <a:gd name="T8" fmla="*/ 724 w 1316"/>
              <a:gd name="T9" fmla="*/ 189 h 1366"/>
              <a:gd name="T10" fmla="*/ 477 w 1316"/>
              <a:gd name="T11" fmla="*/ 329 h 1366"/>
              <a:gd name="T12" fmla="*/ 370 w 1316"/>
              <a:gd name="T13" fmla="*/ 403 h 1366"/>
              <a:gd name="T14" fmla="*/ 238 w 1316"/>
              <a:gd name="T15" fmla="*/ 543 h 1366"/>
              <a:gd name="T16" fmla="*/ 205 w 1316"/>
              <a:gd name="T17" fmla="*/ 609 h 1366"/>
              <a:gd name="T18" fmla="*/ 131 w 1316"/>
              <a:gd name="T19" fmla="*/ 691 h 1366"/>
              <a:gd name="T20" fmla="*/ 74 w 1316"/>
              <a:gd name="T21" fmla="*/ 856 h 1366"/>
              <a:gd name="T22" fmla="*/ 49 w 1316"/>
              <a:gd name="T23" fmla="*/ 955 h 1366"/>
              <a:gd name="T24" fmla="*/ 16 w 1316"/>
              <a:gd name="T25" fmla="*/ 1127 h 1366"/>
              <a:gd name="T26" fmla="*/ 0 w 1316"/>
              <a:gd name="T27" fmla="*/ 1366 h 1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16" h="1366">
                <a:moveTo>
                  <a:pt x="1316" y="0"/>
                </a:moveTo>
                <a:lnTo>
                  <a:pt x="1185" y="0"/>
                </a:lnTo>
                <a:lnTo>
                  <a:pt x="1036" y="50"/>
                </a:lnTo>
                <a:lnTo>
                  <a:pt x="905" y="99"/>
                </a:lnTo>
                <a:lnTo>
                  <a:pt x="724" y="189"/>
                </a:lnTo>
                <a:lnTo>
                  <a:pt x="477" y="329"/>
                </a:lnTo>
                <a:lnTo>
                  <a:pt x="370" y="403"/>
                </a:lnTo>
                <a:lnTo>
                  <a:pt x="238" y="543"/>
                </a:lnTo>
                <a:lnTo>
                  <a:pt x="205" y="609"/>
                </a:lnTo>
                <a:lnTo>
                  <a:pt x="131" y="691"/>
                </a:lnTo>
                <a:lnTo>
                  <a:pt x="74" y="856"/>
                </a:lnTo>
                <a:lnTo>
                  <a:pt x="49" y="955"/>
                </a:lnTo>
                <a:lnTo>
                  <a:pt x="16" y="1127"/>
                </a:lnTo>
                <a:lnTo>
                  <a:pt x="0" y="1366"/>
                </a:lnTo>
              </a:path>
            </a:pathLst>
          </a:custGeom>
          <a:noFill/>
          <a:ln w="38100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" name="Freeform 15"/>
          <p:cNvSpPr>
            <a:spLocks/>
          </p:cNvSpPr>
          <p:nvPr/>
        </p:nvSpPr>
        <p:spPr bwMode="auto">
          <a:xfrm flipV="1">
            <a:off x="911515" y="5296958"/>
            <a:ext cx="7315200" cy="45719"/>
          </a:xfrm>
          <a:custGeom>
            <a:avLst/>
            <a:gdLst>
              <a:gd name="T0" fmla="*/ 0 w 2839"/>
              <a:gd name="T1" fmla="*/ 0 h 1563"/>
              <a:gd name="T2" fmla="*/ 8 w 2839"/>
              <a:gd name="T3" fmla="*/ 354 h 1563"/>
              <a:gd name="T4" fmla="*/ 66 w 2839"/>
              <a:gd name="T5" fmla="*/ 568 h 1563"/>
              <a:gd name="T6" fmla="*/ 148 w 2839"/>
              <a:gd name="T7" fmla="*/ 740 h 1563"/>
              <a:gd name="T8" fmla="*/ 247 w 2839"/>
              <a:gd name="T9" fmla="*/ 872 h 1563"/>
              <a:gd name="T10" fmla="*/ 387 w 2839"/>
              <a:gd name="T11" fmla="*/ 1037 h 1563"/>
              <a:gd name="T12" fmla="*/ 568 w 2839"/>
              <a:gd name="T13" fmla="*/ 1176 h 1563"/>
              <a:gd name="T14" fmla="*/ 773 w 2839"/>
              <a:gd name="T15" fmla="*/ 1325 h 1563"/>
              <a:gd name="T16" fmla="*/ 1004 w 2839"/>
              <a:gd name="T17" fmla="*/ 1448 h 1563"/>
              <a:gd name="T18" fmla="*/ 1144 w 2839"/>
              <a:gd name="T19" fmla="*/ 1489 h 1563"/>
              <a:gd name="T20" fmla="*/ 1308 w 2839"/>
              <a:gd name="T21" fmla="*/ 1539 h 1563"/>
              <a:gd name="T22" fmla="*/ 1572 w 2839"/>
              <a:gd name="T23" fmla="*/ 1563 h 1563"/>
              <a:gd name="T24" fmla="*/ 1810 w 2839"/>
              <a:gd name="T25" fmla="*/ 1530 h 1563"/>
              <a:gd name="T26" fmla="*/ 1983 w 2839"/>
              <a:gd name="T27" fmla="*/ 1481 h 1563"/>
              <a:gd name="T28" fmla="*/ 2172 w 2839"/>
              <a:gd name="T29" fmla="*/ 1407 h 1563"/>
              <a:gd name="T30" fmla="*/ 2304 w 2839"/>
              <a:gd name="T31" fmla="*/ 1349 h 1563"/>
              <a:gd name="T32" fmla="*/ 2468 w 2839"/>
              <a:gd name="T33" fmla="*/ 1234 h 1563"/>
              <a:gd name="T34" fmla="*/ 2575 w 2839"/>
              <a:gd name="T35" fmla="*/ 1119 h 1563"/>
              <a:gd name="T36" fmla="*/ 2691 w 2839"/>
              <a:gd name="T37" fmla="*/ 995 h 1563"/>
              <a:gd name="T38" fmla="*/ 2773 w 2839"/>
              <a:gd name="T39" fmla="*/ 814 h 1563"/>
              <a:gd name="T40" fmla="*/ 2822 w 2839"/>
              <a:gd name="T41" fmla="*/ 650 h 1563"/>
              <a:gd name="T42" fmla="*/ 2839 w 2839"/>
              <a:gd name="T43" fmla="*/ 543 h 1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839" h="1563">
                <a:moveTo>
                  <a:pt x="0" y="0"/>
                </a:moveTo>
                <a:lnTo>
                  <a:pt x="8" y="354"/>
                </a:lnTo>
                <a:lnTo>
                  <a:pt x="66" y="568"/>
                </a:lnTo>
                <a:lnTo>
                  <a:pt x="148" y="740"/>
                </a:lnTo>
                <a:lnTo>
                  <a:pt x="247" y="872"/>
                </a:lnTo>
                <a:lnTo>
                  <a:pt x="387" y="1037"/>
                </a:lnTo>
                <a:lnTo>
                  <a:pt x="568" y="1176"/>
                </a:lnTo>
                <a:lnTo>
                  <a:pt x="773" y="1325"/>
                </a:lnTo>
                <a:lnTo>
                  <a:pt x="1004" y="1448"/>
                </a:lnTo>
                <a:lnTo>
                  <a:pt x="1144" y="1489"/>
                </a:lnTo>
                <a:lnTo>
                  <a:pt x="1308" y="1539"/>
                </a:lnTo>
                <a:lnTo>
                  <a:pt x="1572" y="1563"/>
                </a:lnTo>
                <a:lnTo>
                  <a:pt x="1810" y="1530"/>
                </a:lnTo>
                <a:lnTo>
                  <a:pt x="1983" y="1481"/>
                </a:lnTo>
                <a:lnTo>
                  <a:pt x="2172" y="1407"/>
                </a:lnTo>
                <a:lnTo>
                  <a:pt x="2304" y="1349"/>
                </a:lnTo>
                <a:lnTo>
                  <a:pt x="2468" y="1234"/>
                </a:lnTo>
                <a:lnTo>
                  <a:pt x="2575" y="1119"/>
                </a:lnTo>
                <a:lnTo>
                  <a:pt x="2691" y="995"/>
                </a:lnTo>
                <a:lnTo>
                  <a:pt x="2773" y="814"/>
                </a:lnTo>
                <a:lnTo>
                  <a:pt x="2822" y="650"/>
                </a:lnTo>
                <a:lnTo>
                  <a:pt x="2839" y="543"/>
                </a:lnTo>
              </a:path>
            </a:pathLst>
          </a:custGeom>
          <a:noFill/>
          <a:ln w="38100" cap="flat" cmpd="sng">
            <a:solidFill>
              <a:srgbClr val="000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3" name="Freeform 12"/>
          <p:cNvSpPr>
            <a:spLocks/>
          </p:cNvSpPr>
          <p:nvPr/>
        </p:nvSpPr>
        <p:spPr bwMode="auto">
          <a:xfrm>
            <a:off x="4338956" y="2378342"/>
            <a:ext cx="45719" cy="1409649"/>
          </a:xfrm>
          <a:custGeom>
            <a:avLst/>
            <a:gdLst>
              <a:gd name="T0" fmla="*/ 0 w 437"/>
              <a:gd name="T1" fmla="*/ 0 h 1094"/>
              <a:gd name="T2" fmla="*/ 0 w 437"/>
              <a:gd name="T3" fmla="*/ 107 h 1094"/>
              <a:gd name="T4" fmla="*/ 9 w 437"/>
              <a:gd name="T5" fmla="*/ 197 h 1094"/>
              <a:gd name="T6" fmla="*/ 33 w 437"/>
              <a:gd name="T7" fmla="*/ 337 h 1094"/>
              <a:gd name="T8" fmla="*/ 66 w 437"/>
              <a:gd name="T9" fmla="*/ 510 h 1094"/>
              <a:gd name="T10" fmla="*/ 132 w 437"/>
              <a:gd name="T11" fmla="*/ 740 h 1094"/>
              <a:gd name="T12" fmla="*/ 182 w 437"/>
              <a:gd name="T13" fmla="*/ 880 h 1094"/>
              <a:gd name="T14" fmla="*/ 239 w 437"/>
              <a:gd name="T15" fmla="*/ 1045 h 1094"/>
              <a:gd name="T16" fmla="*/ 280 w 437"/>
              <a:gd name="T17" fmla="*/ 1094 h 1094"/>
              <a:gd name="T18" fmla="*/ 338 w 437"/>
              <a:gd name="T19" fmla="*/ 1094 h 1094"/>
              <a:gd name="T20" fmla="*/ 379 w 437"/>
              <a:gd name="T21" fmla="*/ 1028 h 1094"/>
              <a:gd name="T22" fmla="*/ 420 w 437"/>
              <a:gd name="T23" fmla="*/ 905 h 1094"/>
              <a:gd name="T24" fmla="*/ 428 w 437"/>
              <a:gd name="T25" fmla="*/ 790 h 1094"/>
              <a:gd name="T26" fmla="*/ 437 w 437"/>
              <a:gd name="T27" fmla="*/ 666 h 1094"/>
              <a:gd name="T28" fmla="*/ 428 w 437"/>
              <a:gd name="T29" fmla="*/ 543 h 10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37" h="1094">
                <a:moveTo>
                  <a:pt x="0" y="0"/>
                </a:moveTo>
                <a:lnTo>
                  <a:pt x="0" y="107"/>
                </a:lnTo>
                <a:lnTo>
                  <a:pt x="9" y="197"/>
                </a:lnTo>
                <a:lnTo>
                  <a:pt x="33" y="337"/>
                </a:lnTo>
                <a:lnTo>
                  <a:pt x="66" y="510"/>
                </a:lnTo>
                <a:lnTo>
                  <a:pt x="132" y="740"/>
                </a:lnTo>
                <a:lnTo>
                  <a:pt x="182" y="880"/>
                </a:lnTo>
                <a:lnTo>
                  <a:pt x="239" y="1045"/>
                </a:lnTo>
                <a:lnTo>
                  <a:pt x="280" y="1094"/>
                </a:lnTo>
                <a:lnTo>
                  <a:pt x="338" y="1094"/>
                </a:lnTo>
                <a:lnTo>
                  <a:pt x="379" y="1028"/>
                </a:lnTo>
                <a:lnTo>
                  <a:pt x="420" y="905"/>
                </a:lnTo>
                <a:lnTo>
                  <a:pt x="428" y="790"/>
                </a:lnTo>
                <a:lnTo>
                  <a:pt x="437" y="666"/>
                </a:lnTo>
                <a:lnTo>
                  <a:pt x="428" y="543"/>
                </a:lnTo>
              </a:path>
            </a:pathLst>
          </a:custGeom>
          <a:noFill/>
          <a:ln w="38100" cap="flat" cmpd="sng">
            <a:solidFill>
              <a:srgbClr val="000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1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6" descr="90%"/>
          <p:cNvSpPr>
            <a:spLocks noChangeArrowheads="1"/>
          </p:cNvSpPr>
          <p:nvPr/>
        </p:nvSpPr>
        <p:spPr bwMode="auto">
          <a:xfrm>
            <a:off x="914400" y="3073400"/>
            <a:ext cx="7315200" cy="2128837"/>
          </a:xfrm>
          <a:prstGeom prst="rect">
            <a:avLst/>
          </a:prstGeom>
          <a:pattFill prst="pct90">
            <a:fgClr>
              <a:schemeClr val="tx2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3077" name="AutoShape 7"/>
          <p:cNvSpPr>
            <a:spLocks noChangeArrowheads="1"/>
          </p:cNvSpPr>
          <p:nvPr/>
        </p:nvSpPr>
        <p:spPr bwMode="auto">
          <a:xfrm>
            <a:off x="6970712" y="2809875"/>
            <a:ext cx="228600" cy="152400"/>
          </a:xfrm>
          <a:prstGeom prst="flowChartMerg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3078" name="AutoShape 8"/>
          <p:cNvSpPr>
            <a:spLocks noChangeArrowheads="1"/>
          </p:cNvSpPr>
          <p:nvPr/>
        </p:nvSpPr>
        <p:spPr bwMode="auto">
          <a:xfrm>
            <a:off x="2459037" y="2068512"/>
            <a:ext cx="228600" cy="152400"/>
          </a:xfrm>
          <a:prstGeom prst="flowChartMerg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3079" name="Text Box 11"/>
          <p:cNvSpPr txBox="1">
            <a:spLocks noChangeArrowheads="1"/>
          </p:cNvSpPr>
          <p:nvPr/>
        </p:nvSpPr>
        <p:spPr bwMode="auto">
          <a:xfrm>
            <a:off x="6894151" y="4153116"/>
            <a:ext cx="965922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GB" altLang="en-US" sz="2400" dirty="0" err="1" smtClean="0">
                <a:latin typeface="Times New Roman" panose="02020603050405020304" pitchFamily="18" charset="0"/>
              </a:rPr>
              <a:t>soil</a:t>
            </a:r>
            <a:r>
              <a:rPr lang="en-GB" alt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</a:rPr>
              <a:t>d</a:t>
            </a:r>
            <a:endParaRPr lang="en-GB" altLang="en-US" sz="24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80" name="Rectangle 27"/>
          <p:cNvSpPr>
            <a:spLocks noChangeArrowheads="1"/>
          </p:cNvSpPr>
          <p:nvPr/>
        </p:nvSpPr>
        <p:spPr bwMode="auto">
          <a:xfrm>
            <a:off x="914400" y="2209800"/>
            <a:ext cx="3240087" cy="8636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GB" altLang="en-US" sz="2400" dirty="0">
                <a:latin typeface="Times New Roman" panose="02020603050405020304" pitchFamily="18" charset="0"/>
              </a:rPr>
              <a:t>Reservoir</a:t>
            </a:r>
          </a:p>
        </p:txBody>
      </p:sp>
      <p:sp>
        <p:nvSpPr>
          <p:cNvPr id="3081" name="Rectangle 28"/>
          <p:cNvSpPr>
            <a:spLocks noChangeArrowheads="1"/>
          </p:cNvSpPr>
          <p:nvPr/>
        </p:nvSpPr>
        <p:spPr bwMode="auto">
          <a:xfrm>
            <a:off x="5233987" y="2989262"/>
            <a:ext cx="3030538" cy="90488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3082" name="Text Box 30" descr="Trellis"/>
          <p:cNvSpPr txBox="1">
            <a:spLocks noChangeArrowheads="1"/>
          </p:cNvSpPr>
          <p:nvPr/>
        </p:nvSpPr>
        <p:spPr bwMode="auto">
          <a:xfrm>
            <a:off x="5576887" y="2563812"/>
            <a:ext cx="1425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pattFill prst="trellis">
                  <a:fgClr>
                    <a:schemeClr val="tx1"/>
                  </a:fgClr>
                  <a:bgClr>
                    <a:schemeClr val="bg1"/>
                  </a:bgClr>
                </a:patt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GB" altLang="en-US" sz="2400">
                <a:solidFill>
                  <a:schemeClr val="bg2"/>
                </a:solidFill>
                <a:latin typeface="Times New Roman" panose="02020603050405020304" pitchFamily="18" charset="0"/>
              </a:rPr>
              <a:t>Tail water</a:t>
            </a:r>
          </a:p>
        </p:txBody>
      </p:sp>
      <p:sp>
        <p:nvSpPr>
          <p:cNvPr id="3083" name="Freeform 26" descr="Trellis"/>
          <p:cNvSpPr>
            <a:spLocks/>
          </p:cNvSpPr>
          <p:nvPr/>
        </p:nvSpPr>
        <p:spPr bwMode="auto">
          <a:xfrm>
            <a:off x="3983037" y="1920875"/>
            <a:ext cx="1230313" cy="1174750"/>
          </a:xfrm>
          <a:custGeom>
            <a:avLst/>
            <a:gdLst>
              <a:gd name="T0" fmla="*/ 0 w 650"/>
              <a:gd name="T1" fmla="*/ 1885297217 h 732"/>
              <a:gd name="T2" fmla="*/ 0 w 650"/>
              <a:gd name="T3" fmla="*/ 0 h 732"/>
              <a:gd name="T4" fmla="*/ 412005325 w 650"/>
              <a:gd name="T5" fmla="*/ 0 h 732"/>
              <a:gd name="T6" fmla="*/ 824010649 w 650"/>
              <a:gd name="T7" fmla="*/ 1079152311 h 732"/>
              <a:gd name="T8" fmla="*/ 2147483646 w 650"/>
              <a:gd name="T9" fmla="*/ 1674102202 h 732"/>
              <a:gd name="T10" fmla="*/ 2147483646 w 650"/>
              <a:gd name="T11" fmla="*/ 1864692551 h 732"/>
              <a:gd name="T12" fmla="*/ 0 w 650"/>
              <a:gd name="T13" fmla="*/ 1885297217 h 7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50" h="732">
                <a:moveTo>
                  <a:pt x="0" y="732"/>
                </a:moveTo>
                <a:lnTo>
                  <a:pt x="0" y="0"/>
                </a:lnTo>
                <a:lnTo>
                  <a:pt x="115" y="0"/>
                </a:lnTo>
                <a:lnTo>
                  <a:pt x="230" y="419"/>
                </a:lnTo>
                <a:lnTo>
                  <a:pt x="650" y="650"/>
                </a:lnTo>
                <a:lnTo>
                  <a:pt x="650" y="724"/>
                </a:lnTo>
                <a:lnTo>
                  <a:pt x="0" y="732"/>
                </a:lnTo>
                <a:close/>
              </a:path>
            </a:pathLst>
          </a:custGeom>
          <a:pattFill prst="trellis">
            <a:fgClr>
              <a:schemeClr val="tx1"/>
            </a:fgClr>
            <a:bgClr>
              <a:schemeClr val="bg1"/>
            </a:bgClr>
          </a:pattFill>
          <a:ln w="381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088" name="Rectangle 4" descr="40%"/>
          <p:cNvSpPr>
            <a:spLocks noChangeArrowheads="1"/>
          </p:cNvSpPr>
          <p:nvPr/>
        </p:nvSpPr>
        <p:spPr bwMode="auto">
          <a:xfrm>
            <a:off x="895350" y="4956175"/>
            <a:ext cx="7340600" cy="996950"/>
          </a:xfrm>
          <a:prstGeom prst="rect">
            <a:avLst/>
          </a:prstGeom>
          <a:pattFill prst="pct40">
            <a:fgClr>
              <a:srgbClr val="FFFF00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3089" name="Text Box 5"/>
          <p:cNvSpPr txBox="1">
            <a:spLocks noChangeArrowheads="1"/>
          </p:cNvSpPr>
          <p:nvPr/>
        </p:nvSpPr>
        <p:spPr bwMode="auto">
          <a:xfrm>
            <a:off x="6833681" y="5210526"/>
            <a:ext cx="1175322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GB" altLang="en-US" sz="2400" dirty="0" smtClean="0">
                <a:latin typeface="Times New Roman" panose="02020603050405020304" pitchFamily="18" charset="0"/>
              </a:rPr>
              <a:t>bedrock</a:t>
            </a:r>
            <a:endParaRPr lang="en-GB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372518" y="1000919"/>
            <a:ext cx="8229600" cy="533400"/>
          </a:xfrm>
          <a:prstGeom prst="rect">
            <a:avLst/>
          </a:prstGeom>
        </p:spPr>
        <p:txBody>
          <a:bodyPr anchor="b" anchorCtr="0">
            <a:noAutofit/>
            <a:scene3d>
              <a:camera prst="orthographicFront"/>
              <a:lightRig rig="soft" dir="t">
                <a:rot lat="0" lon="0" rev="2100000"/>
              </a:lightRig>
            </a:scene3d>
            <a:sp3d prstMaterial="matte">
              <a:bevelT w="38100" h="38100"/>
            </a:sp3d>
          </a:bodyPr>
          <a:lstStyle>
            <a:defPPr>
              <a:defRPr sz="4400">
                <a:solidFill>
                  <a:schemeClr val="tx2">
                    <a:shade val="85000"/>
                    <a:satMod val="150000"/>
                  </a:schemeClr>
                </a:solidFill>
                <a:latin typeface="+mj-lt"/>
                <a:ea typeface="+mj-ea"/>
                <a:cs typeface="+mj-cs"/>
              </a:defRPr>
            </a:defPPr>
            <a:lvl1pPr algn="ctr" eaLnBrk="1" hangingPunct="1">
              <a:buNone/>
              <a:defRPr lang="en-US" sz="4800" b="1" strike="noStrike" kern="1200" baseline="0">
                <a:solidFill>
                  <a:schemeClr val="tx2">
                    <a:shade val="85000"/>
                    <a:satMod val="150000"/>
                  </a:schemeClr>
                </a:solidFill>
                <a:effectLst>
                  <a:outerShdw blurRad="63500" dist="38100" dir="8220000" algn="tl" rotWithShape="0">
                    <a:srgbClr val="000000">
                      <a:alpha val="30000"/>
                    </a:srgbClr>
                  </a:outerShdw>
                </a:effectLst>
                <a:latin typeface="Tw Cen MT" panose="020B0602020104020603" pitchFamily="34" charset="0"/>
                <a:ea typeface="+mj-lt"/>
                <a:cs typeface="+mj-lt"/>
              </a:defRPr>
            </a:lvl1pPr>
          </a:lstStyle>
          <a:p>
            <a:r>
              <a:rPr lang="en-US" sz="2800" dirty="0" smtClean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Flow Nets under dam</a:t>
            </a:r>
            <a:endParaRPr lang="en-US" sz="2800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9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6" descr="90%"/>
          <p:cNvSpPr>
            <a:spLocks noChangeArrowheads="1"/>
          </p:cNvSpPr>
          <p:nvPr/>
        </p:nvSpPr>
        <p:spPr bwMode="auto">
          <a:xfrm>
            <a:off x="914400" y="3073400"/>
            <a:ext cx="7315200" cy="2128837"/>
          </a:xfrm>
          <a:prstGeom prst="rect">
            <a:avLst/>
          </a:prstGeom>
          <a:pattFill prst="pct90">
            <a:fgClr>
              <a:schemeClr val="tx2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3077" name="AutoShape 7"/>
          <p:cNvSpPr>
            <a:spLocks noChangeArrowheads="1"/>
          </p:cNvSpPr>
          <p:nvPr/>
        </p:nvSpPr>
        <p:spPr bwMode="auto">
          <a:xfrm>
            <a:off x="6970712" y="2809875"/>
            <a:ext cx="228600" cy="152400"/>
          </a:xfrm>
          <a:prstGeom prst="flowChartMerg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3078" name="AutoShape 8"/>
          <p:cNvSpPr>
            <a:spLocks noChangeArrowheads="1"/>
          </p:cNvSpPr>
          <p:nvPr/>
        </p:nvSpPr>
        <p:spPr bwMode="auto">
          <a:xfrm>
            <a:off x="2459037" y="2068512"/>
            <a:ext cx="228600" cy="152400"/>
          </a:xfrm>
          <a:prstGeom prst="flowChartMerg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3079" name="Text Box 11"/>
          <p:cNvSpPr txBox="1">
            <a:spLocks noChangeArrowheads="1"/>
          </p:cNvSpPr>
          <p:nvPr/>
        </p:nvSpPr>
        <p:spPr bwMode="auto">
          <a:xfrm>
            <a:off x="6894151" y="4153116"/>
            <a:ext cx="965922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GB" altLang="en-US" sz="2400" dirty="0" err="1" smtClean="0">
                <a:latin typeface="Times New Roman" panose="02020603050405020304" pitchFamily="18" charset="0"/>
              </a:rPr>
              <a:t>soil</a:t>
            </a:r>
            <a:r>
              <a:rPr lang="en-GB" alt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</a:rPr>
              <a:t>d</a:t>
            </a:r>
            <a:endParaRPr lang="en-GB" altLang="en-US" sz="24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80" name="Rectangle 27"/>
          <p:cNvSpPr>
            <a:spLocks noChangeArrowheads="1"/>
          </p:cNvSpPr>
          <p:nvPr/>
        </p:nvSpPr>
        <p:spPr bwMode="auto">
          <a:xfrm>
            <a:off x="914400" y="2209800"/>
            <a:ext cx="3240087" cy="8636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GB" altLang="en-US" sz="2400" dirty="0">
                <a:latin typeface="Times New Roman" panose="02020603050405020304" pitchFamily="18" charset="0"/>
              </a:rPr>
              <a:t>Reservoir</a:t>
            </a:r>
          </a:p>
        </p:txBody>
      </p:sp>
      <p:sp>
        <p:nvSpPr>
          <p:cNvPr id="3081" name="Rectangle 28"/>
          <p:cNvSpPr>
            <a:spLocks noChangeArrowheads="1"/>
          </p:cNvSpPr>
          <p:nvPr/>
        </p:nvSpPr>
        <p:spPr bwMode="auto">
          <a:xfrm>
            <a:off x="5233987" y="2989262"/>
            <a:ext cx="3030538" cy="90488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3082" name="Text Box 30" descr="Trellis"/>
          <p:cNvSpPr txBox="1">
            <a:spLocks noChangeArrowheads="1"/>
          </p:cNvSpPr>
          <p:nvPr/>
        </p:nvSpPr>
        <p:spPr bwMode="auto">
          <a:xfrm>
            <a:off x="5576887" y="2563812"/>
            <a:ext cx="1425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pattFill prst="trellis">
                  <a:fgClr>
                    <a:schemeClr val="tx1"/>
                  </a:fgClr>
                  <a:bgClr>
                    <a:schemeClr val="bg1"/>
                  </a:bgClr>
                </a:patt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GB" altLang="en-US" sz="2400">
                <a:solidFill>
                  <a:schemeClr val="bg2"/>
                </a:solidFill>
                <a:latin typeface="Times New Roman" panose="02020603050405020304" pitchFamily="18" charset="0"/>
              </a:rPr>
              <a:t>Tail water</a:t>
            </a:r>
          </a:p>
        </p:txBody>
      </p:sp>
      <p:sp>
        <p:nvSpPr>
          <p:cNvPr id="3083" name="Freeform 26" descr="Trellis"/>
          <p:cNvSpPr>
            <a:spLocks/>
          </p:cNvSpPr>
          <p:nvPr/>
        </p:nvSpPr>
        <p:spPr bwMode="auto">
          <a:xfrm>
            <a:off x="3983037" y="1920875"/>
            <a:ext cx="1230313" cy="1174750"/>
          </a:xfrm>
          <a:custGeom>
            <a:avLst/>
            <a:gdLst>
              <a:gd name="T0" fmla="*/ 0 w 650"/>
              <a:gd name="T1" fmla="*/ 1885297217 h 732"/>
              <a:gd name="T2" fmla="*/ 0 w 650"/>
              <a:gd name="T3" fmla="*/ 0 h 732"/>
              <a:gd name="T4" fmla="*/ 412005325 w 650"/>
              <a:gd name="T5" fmla="*/ 0 h 732"/>
              <a:gd name="T6" fmla="*/ 824010649 w 650"/>
              <a:gd name="T7" fmla="*/ 1079152311 h 732"/>
              <a:gd name="T8" fmla="*/ 2147483646 w 650"/>
              <a:gd name="T9" fmla="*/ 1674102202 h 732"/>
              <a:gd name="T10" fmla="*/ 2147483646 w 650"/>
              <a:gd name="T11" fmla="*/ 1864692551 h 732"/>
              <a:gd name="T12" fmla="*/ 0 w 650"/>
              <a:gd name="T13" fmla="*/ 1885297217 h 7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50" h="732">
                <a:moveTo>
                  <a:pt x="0" y="732"/>
                </a:moveTo>
                <a:lnTo>
                  <a:pt x="0" y="0"/>
                </a:lnTo>
                <a:lnTo>
                  <a:pt x="115" y="0"/>
                </a:lnTo>
                <a:lnTo>
                  <a:pt x="230" y="419"/>
                </a:lnTo>
                <a:lnTo>
                  <a:pt x="650" y="650"/>
                </a:lnTo>
                <a:lnTo>
                  <a:pt x="650" y="724"/>
                </a:lnTo>
                <a:lnTo>
                  <a:pt x="0" y="732"/>
                </a:lnTo>
                <a:close/>
              </a:path>
            </a:pathLst>
          </a:custGeom>
          <a:pattFill prst="trellis">
            <a:fgClr>
              <a:schemeClr val="tx1"/>
            </a:fgClr>
            <a:bgClr>
              <a:schemeClr val="bg1"/>
            </a:bgClr>
          </a:pattFill>
          <a:ln w="381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084" name="Freeform 31" descr="Trellis"/>
          <p:cNvSpPr>
            <a:spLocks/>
          </p:cNvSpPr>
          <p:nvPr/>
        </p:nvSpPr>
        <p:spPr bwMode="auto">
          <a:xfrm>
            <a:off x="3684587" y="3073400"/>
            <a:ext cx="1697038" cy="234950"/>
          </a:xfrm>
          <a:custGeom>
            <a:avLst/>
            <a:gdLst>
              <a:gd name="T0" fmla="*/ 0 w 1069"/>
              <a:gd name="T1" fmla="*/ 0 h 148"/>
              <a:gd name="T2" fmla="*/ 40322512 w 1069"/>
              <a:gd name="T3" fmla="*/ 143649700 h 148"/>
              <a:gd name="T4" fmla="*/ 163810998 w 1069"/>
              <a:gd name="T5" fmla="*/ 249496263 h 148"/>
              <a:gd name="T6" fmla="*/ 456149209 w 1069"/>
              <a:gd name="T7" fmla="*/ 332660625 h 148"/>
              <a:gd name="T8" fmla="*/ 912296831 w 1069"/>
              <a:gd name="T9" fmla="*/ 372983125 h 148"/>
              <a:gd name="T10" fmla="*/ 1491932940 w 1069"/>
              <a:gd name="T11" fmla="*/ 372983125 h 148"/>
              <a:gd name="T12" fmla="*/ 1907759637 w 1069"/>
              <a:gd name="T13" fmla="*/ 352821875 h 148"/>
              <a:gd name="T14" fmla="*/ 2147483646 w 1069"/>
              <a:gd name="T15" fmla="*/ 309980013 h 148"/>
              <a:gd name="T16" fmla="*/ 2147483646 w 1069"/>
              <a:gd name="T17" fmla="*/ 269657513 h 148"/>
              <a:gd name="T18" fmla="*/ 2147483646 w 1069"/>
              <a:gd name="T19" fmla="*/ 186491563 h 148"/>
              <a:gd name="T20" fmla="*/ 2147483646 w 1069"/>
              <a:gd name="T21" fmla="*/ 63004700 h 14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069" h="148">
                <a:moveTo>
                  <a:pt x="0" y="0"/>
                </a:moveTo>
                <a:lnTo>
                  <a:pt x="16" y="57"/>
                </a:lnTo>
                <a:lnTo>
                  <a:pt x="65" y="99"/>
                </a:lnTo>
                <a:lnTo>
                  <a:pt x="181" y="132"/>
                </a:lnTo>
                <a:lnTo>
                  <a:pt x="362" y="148"/>
                </a:lnTo>
                <a:lnTo>
                  <a:pt x="592" y="148"/>
                </a:lnTo>
                <a:lnTo>
                  <a:pt x="757" y="140"/>
                </a:lnTo>
                <a:lnTo>
                  <a:pt x="897" y="123"/>
                </a:lnTo>
                <a:lnTo>
                  <a:pt x="987" y="107"/>
                </a:lnTo>
                <a:lnTo>
                  <a:pt x="1036" y="74"/>
                </a:lnTo>
                <a:lnTo>
                  <a:pt x="1069" y="25"/>
                </a:lnTo>
              </a:path>
            </a:pathLst>
          </a:custGeom>
          <a:noFill/>
          <a:ln w="38100" cap="flat" cmpd="sng">
            <a:solidFill>
              <a:srgbClr val="33339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pattFill prst="trellis">
                  <a:fgClr>
                    <a:schemeClr val="tx1"/>
                  </a:fgClr>
                  <a:bgClr>
                    <a:schemeClr val="bg1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085" name="Freeform 32" descr="Trellis"/>
          <p:cNvSpPr>
            <a:spLocks/>
          </p:cNvSpPr>
          <p:nvPr/>
        </p:nvSpPr>
        <p:spPr bwMode="auto">
          <a:xfrm>
            <a:off x="3365500" y="3043237"/>
            <a:ext cx="2271712" cy="495300"/>
          </a:xfrm>
          <a:custGeom>
            <a:avLst/>
            <a:gdLst>
              <a:gd name="T0" fmla="*/ 0 w 1069"/>
              <a:gd name="T1" fmla="*/ 0 h 148"/>
              <a:gd name="T2" fmla="*/ 72254892 w 1069"/>
              <a:gd name="T3" fmla="*/ 638391501 h 148"/>
              <a:gd name="T4" fmla="*/ 293537492 w 1069"/>
              <a:gd name="T5" fmla="*/ 1108789289 h 148"/>
              <a:gd name="T6" fmla="*/ 817391304 w 1069"/>
              <a:gd name="T7" fmla="*/ 1478383488 h 148"/>
              <a:gd name="T8" fmla="*/ 1634780482 w 1069"/>
              <a:gd name="T9" fmla="*/ 1657581689 h 148"/>
              <a:gd name="T10" fmla="*/ 2147483646 w 1069"/>
              <a:gd name="T11" fmla="*/ 1657581689 h 148"/>
              <a:gd name="T12" fmla="*/ 2147483646 w 1069"/>
              <a:gd name="T13" fmla="*/ 1567982589 h 148"/>
              <a:gd name="T14" fmla="*/ 2147483646 w 1069"/>
              <a:gd name="T15" fmla="*/ 1377583245 h 148"/>
              <a:gd name="T16" fmla="*/ 2147483646 w 1069"/>
              <a:gd name="T17" fmla="*/ 1198388390 h 148"/>
              <a:gd name="T18" fmla="*/ 2147483646 w 1069"/>
              <a:gd name="T19" fmla="*/ 828790845 h 148"/>
              <a:gd name="T20" fmla="*/ 2147483646 w 1069"/>
              <a:gd name="T21" fmla="*/ 279998445 h 14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069" h="148">
                <a:moveTo>
                  <a:pt x="0" y="0"/>
                </a:moveTo>
                <a:lnTo>
                  <a:pt x="16" y="57"/>
                </a:lnTo>
                <a:lnTo>
                  <a:pt x="65" y="99"/>
                </a:lnTo>
                <a:lnTo>
                  <a:pt x="181" y="132"/>
                </a:lnTo>
                <a:lnTo>
                  <a:pt x="362" y="148"/>
                </a:lnTo>
                <a:lnTo>
                  <a:pt x="592" y="148"/>
                </a:lnTo>
                <a:lnTo>
                  <a:pt x="757" y="140"/>
                </a:lnTo>
                <a:lnTo>
                  <a:pt x="897" y="123"/>
                </a:lnTo>
                <a:lnTo>
                  <a:pt x="987" y="107"/>
                </a:lnTo>
                <a:lnTo>
                  <a:pt x="1036" y="74"/>
                </a:lnTo>
                <a:lnTo>
                  <a:pt x="1069" y="25"/>
                </a:lnTo>
              </a:path>
            </a:pathLst>
          </a:custGeom>
          <a:noFill/>
          <a:ln w="38100" cap="flat" cmpd="sng">
            <a:solidFill>
              <a:srgbClr val="33339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pattFill prst="trellis">
                  <a:fgClr>
                    <a:schemeClr val="tx1"/>
                  </a:fgClr>
                  <a:bgClr>
                    <a:schemeClr val="bg1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086" name="Freeform 33" descr="Trellis"/>
          <p:cNvSpPr>
            <a:spLocks/>
          </p:cNvSpPr>
          <p:nvPr/>
        </p:nvSpPr>
        <p:spPr bwMode="auto">
          <a:xfrm>
            <a:off x="2863850" y="3073400"/>
            <a:ext cx="3305175" cy="887412"/>
          </a:xfrm>
          <a:custGeom>
            <a:avLst/>
            <a:gdLst>
              <a:gd name="T0" fmla="*/ 0 w 1885"/>
              <a:gd name="T1" fmla="*/ 0 h 444"/>
              <a:gd name="T2" fmla="*/ 52265600 w 1885"/>
              <a:gd name="T3" fmla="*/ 395475957 h 444"/>
              <a:gd name="T4" fmla="*/ 129126261 w 1885"/>
              <a:gd name="T5" fmla="*/ 691084087 h 444"/>
              <a:gd name="T6" fmla="*/ 356634519 w 1885"/>
              <a:gd name="T7" fmla="*/ 1082564692 h 444"/>
              <a:gd name="T8" fmla="*/ 608739592 w 1885"/>
              <a:gd name="T9" fmla="*/ 1282300347 h 444"/>
              <a:gd name="T10" fmla="*/ 962300386 w 1885"/>
              <a:gd name="T11" fmla="*/ 1478040649 h 444"/>
              <a:gd name="T12" fmla="*/ 1441913717 w 1885"/>
              <a:gd name="T13" fmla="*/ 1641824126 h 444"/>
              <a:gd name="T14" fmla="*/ 1998387708 w 1885"/>
              <a:gd name="T15" fmla="*/ 1709733129 h 444"/>
              <a:gd name="T16" fmla="*/ 2147483646 w 1885"/>
              <a:gd name="T17" fmla="*/ 1773648779 h 444"/>
              <a:gd name="T18" fmla="*/ 2147483646 w 1885"/>
              <a:gd name="T19" fmla="*/ 1741691953 h 444"/>
              <a:gd name="T20" fmla="*/ 2147483646 w 1885"/>
              <a:gd name="T21" fmla="*/ 1641824126 h 444"/>
              <a:gd name="T22" fmla="*/ 2147483646 w 1885"/>
              <a:gd name="T23" fmla="*/ 1577908476 h 444"/>
              <a:gd name="T24" fmla="*/ 2147483646 w 1885"/>
              <a:gd name="T25" fmla="*/ 1378172821 h 444"/>
              <a:gd name="T26" fmla="*/ 2147483646 w 1885"/>
              <a:gd name="T27" fmla="*/ 1182432519 h 444"/>
              <a:gd name="T28" fmla="*/ 2147483646 w 1885"/>
              <a:gd name="T29" fmla="*/ 1050607866 h 444"/>
              <a:gd name="T30" fmla="*/ 2147483646 w 1885"/>
              <a:gd name="T31" fmla="*/ 754999736 h 444"/>
              <a:gd name="T32" fmla="*/ 2147483646 w 1885"/>
              <a:gd name="T33" fmla="*/ 459391607 h 444"/>
              <a:gd name="T34" fmla="*/ 2147483646 w 1885"/>
              <a:gd name="T35" fmla="*/ 63915649 h 444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885" h="444">
                <a:moveTo>
                  <a:pt x="0" y="0"/>
                </a:moveTo>
                <a:lnTo>
                  <a:pt x="17" y="99"/>
                </a:lnTo>
                <a:lnTo>
                  <a:pt x="42" y="173"/>
                </a:lnTo>
                <a:lnTo>
                  <a:pt x="116" y="271"/>
                </a:lnTo>
                <a:lnTo>
                  <a:pt x="198" y="321"/>
                </a:lnTo>
                <a:lnTo>
                  <a:pt x="313" y="370"/>
                </a:lnTo>
                <a:lnTo>
                  <a:pt x="469" y="411"/>
                </a:lnTo>
                <a:lnTo>
                  <a:pt x="650" y="428"/>
                </a:lnTo>
                <a:lnTo>
                  <a:pt x="840" y="444"/>
                </a:lnTo>
                <a:lnTo>
                  <a:pt x="1087" y="436"/>
                </a:lnTo>
                <a:lnTo>
                  <a:pt x="1218" y="411"/>
                </a:lnTo>
                <a:lnTo>
                  <a:pt x="1350" y="395"/>
                </a:lnTo>
                <a:lnTo>
                  <a:pt x="1531" y="345"/>
                </a:lnTo>
                <a:lnTo>
                  <a:pt x="1654" y="296"/>
                </a:lnTo>
                <a:lnTo>
                  <a:pt x="1712" y="263"/>
                </a:lnTo>
                <a:lnTo>
                  <a:pt x="1802" y="189"/>
                </a:lnTo>
                <a:lnTo>
                  <a:pt x="1852" y="115"/>
                </a:lnTo>
                <a:lnTo>
                  <a:pt x="1885" y="16"/>
                </a:lnTo>
              </a:path>
            </a:pathLst>
          </a:custGeom>
          <a:noFill/>
          <a:ln w="38100" cap="flat" cmpd="sng">
            <a:solidFill>
              <a:srgbClr val="000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pattFill prst="trellis">
                  <a:fgClr>
                    <a:schemeClr val="tx1"/>
                  </a:fgClr>
                  <a:bgClr>
                    <a:schemeClr val="bg1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087" name="Freeform 34" descr="Trellis"/>
          <p:cNvSpPr>
            <a:spLocks/>
          </p:cNvSpPr>
          <p:nvPr/>
        </p:nvSpPr>
        <p:spPr bwMode="auto">
          <a:xfrm>
            <a:off x="2143125" y="3086100"/>
            <a:ext cx="4832350" cy="1319212"/>
          </a:xfrm>
          <a:custGeom>
            <a:avLst/>
            <a:gdLst>
              <a:gd name="T0" fmla="*/ 0 w 2880"/>
              <a:gd name="T1" fmla="*/ 0 h 831"/>
              <a:gd name="T2" fmla="*/ 0 w 2880"/>
              <a:gd name="T3" fmla="*/ 186491492 h 831"/>
              <a:gd name="T4" fmla="*/ 45044885 w 2880"/>
              <a:gd name="T5" fmla="*/ 352821741 h 831"/>
              <a:gd name="T6" fmla="*/ 92906962 w 2880"/>
              <a:gd name="T7" fmla="*/ 662800049 h 831"/>
              <a:gd name="T8" fmla="*/ 253381252 w 2880"/>
              <a:gd name="T9" fmla="*/ 932457459 h 831"/>
              <a:gd name="T10" fmla="*/ 346288214 w 2880"/>
              <a:gd name="T11" fmla="*/ 1098787709 h 831"/>
              <a:gd name="T12" fmla="*/ 554622904 w 2880"/>
              <a:gd name="T13" fmla="*/ 1328121047 h 831"/>
              <a:gd name="T14" fmla="*/ 717912708 w 2880"/>
              <a:gd name="T15" fmla="*/ 1471770692 h 831"/>
              <a:gd name="T16" fmla="*/ 926249076 w 2880"/>
              <a:gd name="T17" fmla="*/ 1597778457 h 831"/>
              <a:gd name="T18" fmla="*/ 1204968285 w 2880"/>
              <a:gd name="T19" fmla="*/ 1721265273 h 831"/>
              <a:gd name="T20" fmla="*/ 1413302975 w 2880"/>
              <a:gd name="T21" fmla="*/ 1804431191 h 831"/>
              <a:gd name="T22" fmla="*/ 1714546304 w 2880"/>
              <a:gd name="T23" fmla="*/ 1867434280 h 831"/>
              <a:gd name="T24" fmla="*/ 2147483646 w 2880"/>
              <a:gd name="T25" fmla="*/ 1990922683 h 831"/>
              <a:gd name="T26" fmla="*/ 2147483646 w 2880"/>
              <a:gd name="T27" fmla="*/ 2011083925 h 831"/>
              <a:gd name="T28" fmla="*/ 2147483646 w 2880"/>
              <a:gd name="T29" fmla="*/ 2053925772 h 831"/>
              <a:gd name="T30" fmla="*/ 2147483646 w 2880"/>
              <a:gd name="T31" fmla="*/ 2094248256 h 831"/>
              <a:gd name="T32" fmla="*/ 2147483646 w 2880"/>
              <a:gd name="T33" fmla="*/ 2053925772 h 831"/>
              <a:gd name="T34" fmla="*/ 2147483646 w 2880"/>
              <a:gd name="T35" fmla="*/ 2053925772 h 831"/>
              <a:gd name="T36" fmla="*/ 2147483646 w 2880"/>
              <a:gd name="T37" fmla="*/ 2031245168 h 831"/>
              <a:gd name="T38" fmla="*/ 2147483646 w 2880"/>
              <a:gd name="T39" fmla="*/ 2053925772 h 831"/>
              <a:gd name="T40" fmla="*/ 2147483646 w 2880"/>
              <a:gd name="T41" fmla="*/ 1970761441 h 831"/>
              <a:gd name="T42" fmla="*/ 2147483646 w 2880"/>
              <a:gd name="T43" fmla="*/ 1867434280 h 831"/>
              <a:gd name="T44" fmla="*/ 2147483646 w 2880"/>
              <a:gd name="T45" fmla="*/ 1741426515 h 831"/>
              <a:gd name="T46" fmla="*/ 2147483646 w 2880"/>
              <a:gd name="T47" fmla="*/ 1534773781 h 831"/>
              <a:gd name="T48" fmla="*/ 2147483646 w 2880"/>
              <a:gd name="T49" fmla="*/ 1328121047 h 831"/>
              <a:gd name="T50" fmla="*/ 2147483646 w 2880"/>
              <a:gd name="T51" fmla="*/ 1058465224 h 831"/>
              <a:gd name="T52" fmla="*/ 2147483646 w 2880"/>
              <a:gd name="T53" fmla="*/ 705643483 h 831"/>
              <a:gd name="T54" fmla="*/ 2147483646 w 2880"/>
              <a:gd name="T55" fmla="*/ 249494580 h 831"/>
              <a:gd name="T56" fmla="*/ 2147483646 w 2880"/>
              <a:gd name="T57" fmla="*/ 20161242 h 831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880" h="831">
                <a:moveTo>
                  <a:pt x="0" y="0"/>
                </a:moveTo>
                <a:lnTo>
                  <a:pt x="0" y="74"/>
                </a:lnTo>
                <a:lnTo>
                  <a:pt x="16" y="140"/>
                </a:lnTo>
                <a:lnTo>
                  <a:pt x="33" y="263"/>
                </a:lnTo>
                <a:lnTo>
                  <a:pt x="90" y="370"/>
                </a:lnTo>
                <a:lnTo>
                  <a:pt x="123" y="436"/>
                </a:lnTo>
                <a:lnTo>
                  <a:pt x="197" y="527"/>
                </a:lnTo>
                <a:lnTo>
                  <a:pt x="255" y="584"/>
                </a:lnTo>
                <a:lnTo>
                  <a:pt x="329" y="634"/>
                </a:lnTo>
                <a:lnTo>
                  <a:pt x="428" y="683"/>
                </a:lnTo>
                <a:lnTo>
                  <a:pt x="502" y="716"/>
                </a:lnTo>
                <a:lnTo>
                  <a:pt x="609" y="741"/>
                </a:lnTo>
                <a:lnTo>
                  <a:pt x="798" y="790"/>
                </a:lnTo>
                <a:lnTo>
                  <a:pt x="954" y="798"/>
                </a:lnTo>
                <a:lnTo>
                  <a:pt x="1119" y="815"/>
                </a:lnTo>
                <a:lnTo>
                  <a:pt x="1283" y="831"/>
                </a:lnTo>
                <a:lnTo>
                  <a:pt x="1497" y="815"/>
                </a:lnTo>
                <a:lnTo>
                  <a:pt x="1654" y="815"/>
                </a:lnTo>
                <a:lnTo>
                  <a:pt x="1802" y="806"/>
                </a:lnTo>
                <a:lnTo>
                  <a:pt x="1917" y="815"/>
                </a:lnTo>
                <a:lnTo>
                  <a:pt x="2073" y="782"/>
                </a:lnTo>
                <a:lnTo>
                  <a:pt x="2180" y="741"/>
                </a:lnTo>
                <a:lnTo>
                  <a:pt x="2320" y="691"/>
                </a:lnTo>
                <a:lnTo>
                  <a:pt x="2435" y="609"/>
                </a:lnTo>
                <a:lnTo>
                  <a:pt x="2567" y="527"/>
                </a:lnTo>
                <a:lnTo>
                  <a:pt x="2682" y="420"/>
                </a:lnTo>
                <a:lnTo>
                  <a:pt x="2773" y="280"/>
                </a:lnTo>
                <a:lnTo>
                  <a:pt x="2863" y="99"/>
                </a:lnTo>
                <a:lnTo>
                  <a:pt x="2880" y="8"/>
                </a:lnTo>
              </a:path>
            </a:pathLst>
          </a:cu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pattFill prst="trellis">
                  <a:fgClr>
                    <a:schemeClr val="tx1"/>
                  </a:fgClr>
                  <a:bgClr>
                    <a:schemeClr val="bg1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088" name="Rectangle 4" descr="40%"/>
          <p:cNvSpPr>
            <a:spLocks noChangeArrowheads="1"/>
          </p:cNvSpPr>
          <p:nvPr/>
        </p:nvSpPr>
        <p:spPr bwMode="auto">
          <a:xfrm>
            <a:off x="895350" y="4956175"/>
            <a:ext cx="7340600" cy="996950"/>
          </a:xfrm>
          <a:prstGeom prst="rect">
            <a:avLst/>
          </a:prstGeom>
          <a:pattFill prst="pct40">
            <a:fgClr>
              <a:srgbClr val="FFFF00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3089" name="Text Box 5"/>
          <p:cNvSpPr txBox="1">
            <a:spLocks noChangeArrowheads="1"/>
          </p:cNvSpPr>
          <p:nvPr/>
        </p:nvSpPr>
        <p:spPr bwMode="auto">
          <a:xfrm>
            <a:off x="6833681" y="5210526"/>
            <a:ext cx="1175322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GB" altLang="en-US" sz="2400" dirty="0" smtClean="0">
                <a:latin typeface="Times New Roman" panose="02020603050405020304" pitchFamily="18" charset="0"/>
              </a:rPr>
              <a:t>bedrock</a:t>
            </a:r>
            <a:endParaRPr lang="en-GB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3090" name="Freeform 36" descr="Trellis"/>
          <p:cNvSpPr>
            <a:spLocks/>
          </p:cNvSpPr>
          <p:nvPr/>
        </p:nvSpPr>
        <p:spPr bwMode="auto">
          <a:xfrm>
            <a:off x="3984625" y="2970212"/>
            <a:ext cx="1227137" cy="144463"/>
          </a:xfrm>
          <a:custGeom>
            <a:avLst/>
            <a:gdLst>
              <a:gd name="T0" fmla="*/ 0 w 773"/>
              <a:gd name="T1" fmla="*/ 0 h 91"/>
              <a:gd name="T2" fmla="*/ 0 w 773"/>
              <a:gd name="T3" fmla="*/ 229335806 h 91"/>
              <a:gd name="T4" fmla="*/ 1948079194 w 773"/>
              <a:gd name="T5" fmla="*/ 209174486 h 91"/>
              <a:gd name="T6" fmla="*/ 1948079194 w 773"/>
              <a:gd name="T7" fmla="*/ 83166238 h 9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73" h="91">
                <a:moveTo>
                  <a:pt x="0" y="0"/>
                </a:moveTo>
                <a:lnTo>
                  <a:pt x="0" y="91"/>
                </a:lnTo>
                <a:lnTo>
                  <a:pt x="773" y="83"/>
                </a:lnTo>
                <a:lnTo>
                  <a:pt x="773" y="33"/>
                </a:lnTo>
              </a:path>
            </a:pathLst>
          </a:cu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pattFill prst="trellis">
                  <a:fgClr>
                    <a:schemeClr val="tx1"/>
                  </a:fgClr>
                  <a:bgClr>
                    <a:schemeClr val="bg1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372518" y="1000919"/>
            <a:ext cx="8229600" cy="533400"/>
          </a:xfrm>
          <a:prstGeom prst="rect">
            <a:avLst/>
          </a:prstGeom>
        </p:spPr>
        <p:txBody>
          <a:bodyPr anchor="b" anchorCtr="0">
            <a:noAutofit/>
            <a:scene3d>
              <a:camera prst="orthographicFront"/>
              <a:lightRig rig="soft" dir="t">
                <a:rot lat="0" lon="0" rev="2100000"/>
              </a:lightRig>
            </a:scene3d>
            <a:sp3d prstMaterial="matte">
              <a:bevelT w="38100" h="38100"/>
            </a:sp3d>
          </a:bodyPr>
          <a:lstStyle>
            <a:defPPr>
              <a:defRPr sz="4400">
                <a:solidFill>
                  <a:schemeClr val="tx2">
                    <a:shade val="85000"/>
                    <a:satMod val="150000"/>
                  </a:schemeClr>
                </a:solidFill>
                <a:latin typeface="+mj-lt"/>
                <a:ea typeface="+mj-ea"/>
                <a:cs typeface="+mj-cs"/>
              </a:defRPr>
            </a:defPPr>
            <a:lvl1pPr algn="ctr" eaLnBrk="1" hangingPunct="1">
              <a:buNone/>
              <a:defRPr lang="en-US" sz="4800" b="1" strike="noStrike" kern="1200" baseline="0">
                <a:solidFill>
                  <a:schemeClr val="tx2">
                    <a:shade val="85000"/>
                    <a:satMod val="150000"/>
                  </a:schemeClr>
                </a:solidFill>
                <a:effectLst>
                  <a:outerShdw blurRad="63500" dist="38100" dir="8220000" algn="tl" rotWithShape="0">
                    <a:srgbClr val="000000">
                      <a:alpha val="30000"/>
                    </a:srgbClr>
                  </a:outerShdw>
                </a:effectLst>
                <a:latin typeface="Tw Cen MT" panose="020B0602020104020603" pitchFamily="34" charset="0"/>
                <a:ea typeface="+mj-lt"/>
                <a:cs typeface="+mj-lt"/>
              </a:defRPr>
            </a:lvl1pPr>
          </a:lstStyle>
          <a:p>
            <a:r>
              <a:rPr lang="en-US" sz="2800" dirty="0" smtClean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Flow Nets under dam</a:t>
            </a:r>
            <a:endParaRPr lang="en-US" sz="2800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reeform 34" descr="Trellis"/>
          <p:cNvSpPr>
            <a:spLocks/>
          </p:cNvSpPr>
          <p:nvPr/>
        </p:nvSpPr>
        <p:spPr bwMode="auto">
          <a:xfrm flipV="1">
            <a:off x="914400" y="4904104"/>
            <a:ext cx="7239000" cy="45719"/>
          </a:xfrm>
          <a:custGeom>
            <a:avLst/>
            <a:gdLst>
              <a:gd name="T0" fmla="*/ 0 w 2880"/>
              <a:gd name="T1" fmla="*/ 0 h 831"/>
              <a:gd name="T2" fmla="*/ 0 w 2880"/>
              <a:gd name="T3" fmla="*/ 186491492 h 831"/>
              <a:gd name="T4" fmla="*/ 45044885 w 2880"/>
              <a:gd name="T5" fmla="*/ 352821741 h 831"/>
              <a:gd name="T6" fmla="*/ 92906962 w 2880"/>
              <a:gd name="T7" fmla="*/ 662800049 h 831"/>
              <a:gd name="T8" fmla="*/ 253381252 w 2880"/>
              <a:gd name="T9" fmla="*/ 932457459 h 831"/>
              <a:gd name="T10" fmla="*/ 346288214 w 2880"/>
              <a:gd name="T11" fmla="*/ 1098787709 h 831"/>
              <a:gd name="T12" fmla="*/ 554622904 w 2880"/>
              <a:gd name="T13" fmla="*/ 1328121047 h 831"/>
              <a:gd name="T14" fmla="*/ 717912708 w 2880"/>
              <a:gd name="T15" fmla="*/ 1471770692 h 831"/>
              <a:gd name="T16" fmla="*/ 926249076 w 2880"/>
              <a:gd name="T17" fmla="*/ 1597778457 h 831"/>
              <a:gd name="T18" fmla="*/ 1204968285 w 2880"/>
              <a:gd name="T19" fmla="*/ 1721265273 h 831"/>
              <a:gd name="T20" fmla="*/ 1413302975 w 2880"/>
              <a:gd name="T21" fmla="*/ 1804431191 h 831"/>
              <a:gd name="T22" fmla="*/ 1714546304 w 2880"/>
              <a:gd name="T23" fmla="*/ 1867434280 h 831"/>
              <a:gd name="T24" fmla="*/ 2147483646 w 2880"/>
              <a:gd name="T25" fmla="*/ 1990922683 h 831"/>
              <a:gd name="T26" fmla="*/ 2147483646 w 2880"/>
              <a:gd name="T27" fmla="*/ 2011083925 h 831"/>
              <a:gd name="T28" fmla="*/ 2147483646 w 2880"/>
              <a:gd name="T29" fmla="*/ 2053925772 h 831"/>
              <a:gd name="T30" fmla="*/ 2147483646 w 2880"/>
              <a:gd name="T31" fmla="*/ 2094248256 h 831"/>
              <a:gd name="T32" fmla="*/ 2147483646 w 2880"/>
              <a:gd name="T33" fmla="*/ 2053925772 h 831"/>
              <a:gd name="T34" fmla="*/ 2147483646 w 2880"/>
              <a:gd name="T35" fmla="*/ 2053925772 h 831"/>
              <a:gd name="T36" fmla="*/ 2147483646 w 2880"/>
              <a:gd name="T37" fmla="*/ 2031245168 h 831"/>
              <a:gd name="T38" fmla="*/ 2147483646 w 2880"/>
              <a:gd name="T39" fmla="*/ 2053925772 h 831"/>
              <a:gd name="T40" fmla="*/ 2147483646 w 2880"/>
              <a:gd name="T41" fmla="*/ 1970761441 h 831"/>
              <a:gd name="T42" fmla="*/ 2147483646 w 2880"/>
              <a:gd name="T43" fmla="*/ 1867434280 h 831"/>
              <a:gd name="T44" fmla="*/ 2147483646 w 2880"/>
              <a:gd name="T45" fmla="*/ 1741426515 h 831"/>
              <a:gd name="T46" fmla="*/ 2147483646 w 2880"/>
              <a:gd name="T47" fmla="*/ 1534773781 h 831"/>
              <a:gd name="T48" fmla="*/ 2147483646 w 2880"/>
              <a:gd name="T49" fmla="*/ 1328121047 h 831"/>
              <a:gd name="T50" fmla="*/ 2147483646 w 2880"/>
              <a:gd name="T51" fmla="*/ 1058465224 h 831"/>
              <a:gd name="T52" fmla="*/ 2147483646 w 2880"/>
              <a:gd name="T53" fmla="*/ 705643483 h 831"/>
              <a:gd name="T54" fmla="*/ 2147483646 w 2880"/>
              <a:gd name="T55" fmla="*/ 249494580 h 831"/>
              <a:gd name="T56" fmla="*/ 2147483646 w 2880"/>
              <a:gd name="T57" fmla="*/ 20161242 h 831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880" h="831">
                <a:moveTo>
                  <a:pt x="0" y="0"/>
                </a:moveTo>
                <a:lnTo>
                  <a:pt x="0" y="74"/>
                </a:lnTo>
                <a:lnTo>
                  <a:pt x="16" y="140"/>
                </a:lnTo>
                <a:lnTo>
                  <a:pt x="33" y="263"/>
                </a:lnTo>
                <a:lnTo>
                  <a:pt x="90" y="370"/>
                </a:lnTo>
                <a:lnTo>
                  <a:pt x="123" y="436"/>
                </a:lnTo>
                <a:lnTo>
                  <a:pt x="197" y="527"/>
                </a:lnTo>
                <a:lnTo>
                  <a:pt x="255" y="584"/>
                </a:lnTo>
                <a:lnTo>
                  <a:pt x="329" y="634"/>
                </a:lnTo>
                <a:lnTo>
                  <a:pt x="428" y="683"/>
                </a:lnTo>
                <a:lnTo>
                  <a:pt x="502" y="716"/>
                </a:lnTo>
                <a:lnTo>
                  <a:pt x="609" y="741"/>
                </a:lnTo>
                <a:lnTo>
                  <a:pt x="798" y="790"/>
                </a:lnTo>
                <a:lnTo>
                  <a:pt x="954" y="798"/>
                </a:lnTo>
                <a:lnTo>
                  <a:pt x="1119" y="815"/>
                </a:lnTo>
                <a:lnTo>
                  <a:pt x="1283" y="831"/>
                </a:lnTo>
                <a:lnTo>
                  <a:pt x="1497" y="815"/>
                </a:lnTo>
                <a:lnTo>
                  <a:pt x="1654" y="815"/>
                </a:lnTo>
                <a:lnTo>
                  <a:pt x="1802" y="806"/>
                </a:lnTo>
                <a:lnTo>
                  <a:pt x="1917" y="815"/>
                </a:lnTo>
                <a:lnTo>
                  <a:pt x="2073" y="782"/>
                </a:lnTo>
                <a:lnTo>
                  <a:pt x="2180" y="741"/>
                </a:lnTo>
                <a:lnTo>
                  <a:pt x="2320" y="691"/>
                </a:lnTo>
                <a:lnTo>
                  <a:pt x="2435" y="609"/>
                </a:lnTo>
                <a:lnTo>
                  <a:pt x="2567" y="527"/>
                </a:lnTo>
                <a:lnTo>
                  <a:pt x="2682" y="420"/>
                </a:lnTo>
                <a:lnTo>
                  <a:pt x="2773" y="280"/>
                </a:lnTo>
                <a:lnTo>
                  <a:pt x="2863" y="99"/>
                </a:lnTo>
                <a:lnTo>
                  <a:pt x="2880" y="8"/>
                </a:lnTo>
              </a:path>
            </a:pathLst>
          </a:cu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pattFill prst="trellis">
                  <a:fgClr>
                    <a:schemeClr val="tx1"/>
                  </a:fgClr>
                  <a:bgClr>
                    <a:schemeClr val="bg1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2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 descr="90%"/>
          <p:cNvSpPr>
            <a:spLocks noChangeArrowheads="1"/>
          </p:cNvSpPr>
          <p:nvPr/>
        </p:nvSpPr>
        <p:spPr bwMode="auto">
          <a:xfrm>
            <a:off x="990600" y="3073400"/>
            <a:ext cx="7315200" cy="2128837"/>
          </a:xfrm>
          <a:prstGeom prst="rect">
            <a:avLst/>
          </a:prstGeom>
          <a:pattFill prst="pct90">
            <a:fgClr>
              <a:schemeClr val="tx2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4101" name="AutoShape 5"/>
          <p:cNvSpPr>
            <a:spLocks noChangeArrowheads="1"/>
          </p:cNvSpPr>
          <p:nvPr/>
        </p:nvSpPr>
        <p:spPr bwMode="auto">
          <a:xfrm>
            <a:off x="7046912" y="2809875"/>
            <a:ext cx="228600" cy="152400"/>
          </a:xfrm>
          <a:prstGeom prst="flowChartMerg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4102" name="AutoShape 6"/>
          <p:cNvSpPr>
            <a:spLocks noChangeArrowheads="1"/>
          </p:cNvSpPr>
          <p:nvPr/>
        </p:nvSpPr>
        <p:spPr bwMode="auto">
          <a:xfrm>
            <a:off x="2535237" y="2068512"/>
            <a:ext cx="228600" cy="152400"/>
          </a:xfrm>
          <a:prstGeom prst="flowChartMerg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4103" name="Rectangle 8"/>
          <p:cNvSpPr>
            <a:spLocks noChangeArrowheads="1"/>
          </p:cNvSpPr>
          <p:nvPr/>
        </p:nvSpPr>
        <p:spPr bwMode="auto">
          <a:xfrm>
            <a:off x="990600" y="2209800"/>
            <a:ext cx="3240087" cy="8636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GB" altLang="en-US" sz="2400" dirty="0">
                <a:latin typeface="Times New Roman" panose="02020603050405020304" pitchFamily="18" charset="0"/>
              </a:rPr>
              <a:t>Reservoir</a:t>
            </a:r>
          </a:p>
        </p:txBody>
      </p:sp>
      <p:sp>
        <p:nvSpPr>
          <p:cNvPr id="4104" name="Rectangle 9"/>
          <p:cNvSpPr>
            <a:spLocks noChangeArrowheads="1"/>
          </p:cNvSpPr>
          <p:nvPr/>
        </p:nvSpPr>
        <p:spPr bwMode="auto">
          <a:xfrm>
            <a:off x="5310187" y="2989262"/>
            <a:ext cx="3030538" cy="90488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4105" name="Text Box 10" descr="Trellis"/>
          <p:cNvSpPr txBox="1">
            <a:spLocks noChangeArrowheads="1"/>
          </p:cNvSpPr>
          <p:nvPr/>
        </p:nvSpPr>
        <p:spPr bwMode="auto">
          <a:xfrm>
            <a:off x="5653087" y="2563812"/>
            <a:ext cx="1425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pattFill prst="trellis">
                  <a:fgClr>
                    <a:schemeClr val="tx1"/>
                  </a:fgClr>
                  <a:bgClr>
                    <a:schemeClr val="bg1"/>
                  </a:bgClr>
                </a:patt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GB" altLang="en-US" sz="2400">
                <a:solidFill>
                  <a:schemeClr val="bg2"/>
                </a:solidFill>
                <a:latin typeface="Times New Roman" panose="02020603050405020304" pitchFamily="18" charset="0"/>
              </a:rPr>
              <a:t>Tail water</a:t>
            </a:r>
          </a:p>
        </p:txBody>
      </p:sp>
      <p:sp>
        <p:nvSpPr>
          <p:cNvPr id="4106" name="Freeform 11" descr="Trellis"/>
          <p:cNvSpPr>
            <a:spLocks/>
          </p:cNvSpPr>
          <p:nvPr/>
        </p:nvSpPr>
        <p:spPr bwMode="auto">
          <a:xfrm>
            <a:off x="4059237" y="1920875"/>
            <a:ext cx="1230313" cy="1265237"/>
          </a:xfrm>
          <a:custGeom>
            <a:avLst/>
            <a:gdLst>
              <a:gd name="T0" fmla="*/ 0 w 650"/>
              <a:gd name="T1" fmla="*/ 2147483646 h 732"/>
              <a:gd name="T2" fmla="*/ 0 w 650"/>
              <a:gd name="T3" fmla="*/ 0 h 732"/>
              <a:gd name="T4" fmla="*/ 412005325 w 650"/>
              <a:gd name="T5" fmla="*/ 0 h 732"/>
              <a:gd name="T6" fmla="*/ 824010649 w 650"/>
              <a:gd name="T7" fmla="*/ 1251801635 h 732"/>
              <a:gd name="T8" fmla="*/ 2147483646 w 650"/>
              <a:gd name="T9" fmla="*/ 1941936564 h 732"/>
              <a:gd name="T10" fmla="*/ 2147483646 w 650"/>
              <a:gd name="T11" fmla="*/ 2147483646 h 732"/>
              <a:gd name="T12" fmla="*/ 0 w 650"/>
              <a:gd name="T13" fmla="*/ 2147483646 h 7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50" h="732">
                <a:moveTo>
                  <a:pt x="0" y="732"/>
                </a:moveTo>
                <a:lnTo>
                  <a:pt x="0" y="0"/>
                </a:lnTo>
                <a:lnTo>
                  <a:pt x="115" y="0"/>
                </a:lnTo>
                <a:lnTo>
                  <a:pt x="230" y="419"/>
                </a:lnTo>
                <a:lnTo>
                  <a:pt x="650" y="650"/>
                </a:lnTo>
                <a:lnTo>
                  <a:pt x="650" y="724"/>
                </a:lnTo>
                <a:lnTo>
                  <a:pt x="0" y="732"/>
                </a:lnTo>
                <a:close/>
              </a:path>
            </a:pathLst>
          </a:custGeom>
          <a:pattFill prst="trellis">
            <a:fgClr>
              <a:schemeClr val="tx1"/>
            </a:fgClr>
            <a:bgClr>
              <a:schemeClr val="bg1"/>
            </a:bgClr>
          </a:pattFill>
          <a:ln w="381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107" name="Freeform 12" descr="Trellis"/>
          <p:cNvSpPr>
            <a:spLocks/>
          </p:cNvSpPr>
          <p:nvPr/>
        </p:nvSpPr>
        <p:spPr bwMode="auto">
          <a:xfrm>
            <a:off x="3760787" y="3073400"/>
            <a:ext cx="1697038" cy="301625"/>
          </a:xfrm>
          <a:custGeom>
            <a:avLst/>
            <a:gdLst>
              <a:gd name="T0" fmla="*/ 0 w 1069"/>
              <a:gd name="T1" fmla="*/ 0 h 148"/>
              <a:gd name="T2" fmla="*/ 40322512 w 1069"/>
              <a:gd name="T3" fmla="*/ 236747093 h 148"/>
              <a:gd name="T4" fmla="*/ 163810998 w 1069"/>
              <a:gd name="T5" fmla="*/ 411194357 h 148"/>
              <a:gd name="T6" fmla="*/ 456149209 w 1069"/>
              <a:gd name="T7" fmla="*/ 548258464 h 148"/>
              <a:gd name="T8" fmla="*/ 912296831 w 1069"/>
              <a:gd name="T9" fmla="*/ 614713788 h 148"/>
              <a:gd name="T10" fmla="*/ 1491932940 w 1069"/>
              <a:gd name="T11" fmla="*/ 614713788 h 148"/>
              <a:gd name="T12" fmla="*/ 1907759637 w 1069"/>
              <a:gd name="T13" fmla="*/ 581486126 h 148"/>
              <a:gd name="T14" fmla="*/ 2147483646 w 1069"/>
              <a:gd name="T15" fmla="*/ 510877344 h 148"/>
              <a:gd name="T16" fmla="*/ 2147483646 w 1069"/>
              <a:gd name="T17" fmla="*/ 444422019 h 148"/>
              <a:gd name="T18" fmla="*/ 2147483646 w 1069"/>
              <a:gd name="T19" fmla="*/ 307357913 h 148"/>
              <a:gd name="T20" fmla="*/ 2147483646 w 1069"/>
              <a:gd name="T21" fmla="*/ 103836444 h 14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069" h="148">
                <a:moveTo>
                  <a:pt x="0" y="0"/>
                </a:moveTo>
                <a:lnTo>
                  <a:pt x="16" y="57"/>
                </a:lnTo>
                <a:lnTo>
                  <a:pt x="65" y="99"/>
                </a:lnTo>
                <a:lnTo>
                  <a:pt x="181" y="132"/>
                </a:lnTo>
                <a:lnTo>
                  <a:pt x="362" y="148"/>
                </a:lnTo>
                <a:lnTo>
                  <a:pt x="592" y="148"/>
                </a:lnTo>
                <a:lnTo>
                  <a:pt x="757" y="140"/>
                </a:lnTo>
                <a:lnTo>
                  <a:pt x="897" y="123"/>
                </a:lnTo>
                <a:lnTo>
                  <a:pt x="987" y="107"/>
                </a:lnTo>
                <a:lnTo>
                  <a:pt x="1036" y="74"/>
                </a:lnTo>
                <a:lnTo>
                  <a:pt x="1069" y="25"/>
                </a:lnTo>
              </a:path>
            </a:pathLst>
          </a:custGeom>
          <a:noFill/>
          <a:ln w="38100" cap="flat" cmpd="sng">
            <a:solidFill>
              <a:srgbClr val="33339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pattFill prst="trellis">
                  <a:fgClr>
                    <a:schemeClr val="tx1"/>
                  </a:fgClr>
                  <a:bgClr>
                    <a:schemeClr val="bg1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108" name="Freeform 13" descr="Trellis"/>
          <p:cNvSpPr>
            <a:spLocks/>
          </p:cNvSpPr>
          <p:nvPr/>
        </p:nvSpPr>
        <p:spPr bwMode="auto">
          <a:xfrm>
            <a:off x="3441700" y="3043237"/>
            <a:ext cx="2271712" cy="573088"/>
          </a:xfrm>
          <a:custGeom>
            <a:avLst/>
            <a:gdLst>
              <a:gd name="T0" fmla="*/ 0 w 1069"/>
              <a:gd name="T1" fmla="*/ 0 h 148"/>
              <a:gd name="T2" fmla="*/ 72254892 w 1069"/>
              <a:gd name="T3" fmla="*/ 854660074 h 148"/>
              <a:gd name="T4" fmla="*/ 293537492 w 1069"/>
              <a:gd name="T5" fmla="*/ 1484410214 h 148"/>
              <a:gd name="T6" fmla="*/ 817391304 w 1069"/>
              <a:gd name="T7" fmla="*/ 1979217491 h 148"/>
              <a:gd name="T8" fmla="*/ 1634780482 w 1069"/>
              <a:gd name="T9" fmla="*/ 2147483646 h 148"/>
              <a:gd name="T10" fmla="*/ 2147483646 w 1069"/>
              <a:gd name="T11" fmla="*/ 2147483646 h 148"/>
              <a:gd name="T12" fmla="*/ 2147483646 w 1069"/>
              <a:gd name="T13" fmla="*/ 2099167133 h 148"/>
              <a:gd name="T14" fmla="*/ 2147483646 w 1069"/>
              <a:gd name="T15" fmla="*/ 1844270756 h 148"/>
              <a:gd name="T16" fmla="*/ 2147483646 w 1069"/>
              <a:gd name="T17" fmla="*/ 1604363728 h 148"/>
              <a:gd name="T18" fmla="*/ 2147483646 w 1069"/>
              <a:gd name="T19" fmla="*/ 1109560323 h 148"/>
              <a:gd name="T20" fmla="*/ 2147483646 w 1069"/>
              <a:gd name="T21" fmla="*/ 374849891 h 14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069" h="148">
                <a:moveTo>
                  <a:pt x="0" y="0"/>
                </a:moveTo>
                <a:lnTo>
                  <a:pt x="16" y="57"/>
                </a:lnTo>
                <a:lnTo>
                  <a:pt x="65" y="99"/>
                </a:lnTo>
                <a:lnTo>
                  <a:pt x="181" y="132"/>
                </a:lnTo>
                <a:lnTo>
                  <a:pt x="362" y="148"/>
                </a:lnTo>
                <a:lnTo>
                  <a:pt x="592" y="148"/>
                </a:lnTo>
                <a:lnTo>
                  <a:pt x="757" y="140"/>
                </a:lnTo>
                <a:lnTo>
                  <a:pt x="897" y="123"/>
                </a:lnTo>
                <a:lnTo>
                  <a:pt x="987" y="107"/>
                </a:lnTo>
                <a:lnTo>
                  <a:pt x="1036" y="74"/>
                </a:lnTo>
                <a:lnTo>
                  <a:pt x="1069" y="25"/>
                </a:lnTo>
              </a:path>
            </a:pathLst>
          </a:custGeom>
          <a:noFill/>
          <a:ln w="38100" cap="flat" cmpd="sng">
            <a:solidFill>
              <a:srgbClr val="33339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pattFill prst="trellis">
                  <a:fgClr>
                    <a:schemeClr val="tx1"/>
                  </a:fgClr>
                  <a:bgClr>
                    <a:schemeClr val="bg1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109" name="Freeform 14" descr="Trellis"/>
          <p:cNvSpPr>
            <a:spLocks/>
          </p:cNvSpPr>
          <p:nvPr/>
        </p:nvSpPr>
        <p:spPr bwMode="auto">
          <a:xfrm>
            <a:off x="2940050" y="3073400"/>
            <a:ext cx="3305175" cy="887412"/>
          </a:xfrm>
          <a:custGeom>
            <a:avLst/>
            <a:gdLst>
              <a:gd name="T0" fmla="*/ 0 w 1885"/>
              <a:gd name="T1" fmla="*/ 0 h 444"/>
              <a:gd name="T2" fmla="*/ 52265600 w 1885"/>
              <a:gd name="T3" fmla="*/ 395475957 h 444"/>
              <a:gd name="T4" fmla="*/ 129126261 w 1885"/>
              <a:gd name="T5" fmla="*/ 691084087 h 444"/>
              <a:gd name="T6" fmla="*/ 356634519 w 1885"/>
              <a:gd name="T7" fmla="*/ 1082564692 h 444"/>
              <a:gd name="T8" fmla="*/ 608739592 w 1885"/>
              <a:gd name="T9" fmla="*/ 1282300347 h 444"/>
              <a:gd name="T10" fmla="*/ 962300386 w 1885"/>
              <a:gd name="T11" fmla="*/ 1478040649 h 444"/>
              <a:gd name="T12" fmla="*/ 1441913717 w 1885"/>
              <a:gd name="T13" fmla="*/ 1641824126 h 444"/>
              <a:gd name="T14" fmla="*/ 1998387708 w 1885"/>
              <a:gd name="T15" fmla="*/ 1709733129 h 444"/>
              <a:gd name="T16" fmla="*/ 2147483646 w 1885"/>
              <a:gd name="T17" fmla="*/ 1773648779 h 444"/>
              <a:gd name="T18" fmla="*/ 2147483646 w 1885"/>
              <a:gd name="T19" fmla="*/ 1741691953 h 444"/>
              <a:gd name="T20" fmla="*/ 2147483646 w 1885"/>
              <a:gd name="T21" fmla="*/ 1641824126 h 444"/>
              <a:gd name="T22" fmla="*/ 2147483646 w 1885"/>
              <a:gd name="T23" fmla="*/ 1577908476 h 444"/>
              <a:gd name="T24" fmla="*/ 2147483646 w 1885"/>
              <a:gd name="T25" fmla="*/ 1378172821 h 444"/>
              <a:gd name="T26" fmla="*/ 2147483646 w 1885"/>
              <a:gd name="T27" fmla="*/ 1182432519 h 444"/>
              <a:gd name="T28" fmla="*/ 2147483646 w 1885"/>
              <a:gd name="T29" fmla="*/ 1050607866 h 444"/>
              <a:gd name="T30" fmla="*/ 2147483646 w 1885"/>
              <a:gd name="T31" fmla="*/ 754999736 h 444"/>
              <a:gd name="T32" fmla="*/ 2147483646 w 1885"/>
              <a:gd name="T33" fmla="*/ 459391607 h 444"/>
              <a:gd name="T34" fmla="*/ 2147483646 w 1885"/>
              <a:gd name="T35" fmla="*/ 63915649 h 444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885" h="444">
                <a:moveTo>
                  <a:pt x="0" y="0"/>
                </a:moveTo>
                <a:lnTo>
                  <a:pt x="17" y="99"/>
                </a:lnTo>
                <a:lnTo>
                  <a:pt x="42" y="173"/>
                </a:lnTo>
                <a:lnTo>
                  <a:pt x="116" y="271"/>
                </a:lnTo>
                <a:lnTo>
                  <a:pt x="198" y="321"/>
                </a:lnTo>
                <a:lnTo>
                  <a:pt x="313" y="370"/>
                </a:lnTo>
                <a:lnTo>
                  <a:pt x="469" y="411"/>
                </a:lnTo>
                <a:lnTo>
                  <a:pt x="650" y="428"/>
                </a:lnTo>
                <a:lnTo>
                  <a:pt x="840" y="444"/>
                </a:lnTo>
                <a:lnTo>
                  <a:pt x="1087" y="436"/>
                </a:lnTo>
                <a:lnTo>
                  <a:pt x="1218" y="411"/>
                </a:lnTo>
                <a:lnTo>
                  <a:pt x="1350" y="395"/>
                </a:lnTo>
                <a:lnTo>
                  <a:pt x="1531" y="345"/>
                </a:lnTo>
                <a:lnTo>
                  <a:pt x="1654" y="296"/>
                </a:lnTo>
                <a:lnTo>
                  <a:pt x="1712" y="263"/>
                </a:lnTo>
                <a:lnTo>
                  <a:pt x="1802" y="189"/>
                </a:lnTo>
                <a:lnTo>
                  <a:pt x="1852" y="115"/>
                </a:lnTo>
                <a:lnTo>
                  <a:pt x="1885" y="16"/>
                </a:lnTo>
              </a:path>
            </a:pathLst>
          </a:custGeom>
          <a:noFill/>
          <a:ln w="38100" cap="flat" cmpd="sng">
            <a:solidFill>
              <a:srgbClr val="000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pattFill prst="trellis">
                  <a:fgClr>
                    <a:schemeClr val="tx1"/>
                  </a:fgClr>
                  <a:bgClr>
                    <a:schemeClr val="bg1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110" name="Freeform 15" descr="Trellis"/>
          <p:cNvSpPr>
            <a:spLocks/>
          </p:cNvSpPr>
          <p:nvPr/>
        </p:nvSpPr>
        <p:spPr bwMode="auto">
          <a:xfrm>
            <a:off x="2219325" y="3086100"/>
            <a:ext cx="4832350" cy="1319212"/>
          </a:xfrm>
          <a:custGeom>
            <a:avLst/>
            <a:gdLst>
              <a:gd name="T0" fmla="*/ 0 w 2880"/>
              <a:gd name="T1" fmla="*/ 0 h 831"/>
              <a:gd name="T2" fmla="*/ 0 w 2880"/>
              <a:gd name="T3" fmla="*/ 186491492 h 831"/>
              <a:gd name="T4" fmla="*/ 45044885 w 2880"/>
              <a:gd name="T5" fmla="*/ 352821741 h 831"/>
              <a:gd name="T6" fmla="*/ 92906962 w 2880"/>
              <a:gd name="T7" fmla="*/ 662800049 h 831"/>
              <a:gd name="T8" fmla="*/ 253381252 w 2880"/>
              <a:gd name="T9" fmla="*/ 932457459 h 831"/>
              <a:gd name="T10" fmla="*/ 346288214 w 2880"/>
              <a:gd name="T11" fmla="*/ 1098787709 h 831"/>
              <a:gd name="T12" fmla="*/ 554622904 w 2880"/>
              <a:gd name="T13" fmla="*/ 1328121047 h 831"/>
              <a:gd name="T14" fmla="*/ 717912708 w 2880"/>
              <a:gd name="T15" fmla="*/ 1471770692 h 831"/>
              <a:gd name="T16" fmla="*/ 926249076 w 2880"/>
              <a:gd name="T17" fmla="*/ 1597778457 h 831"/>
              <a:gd name="T18" fmla="*/ 1204968285 w 2880"/>
              <a:gd name="T19" fmla="*/ 1721265273 h 831"/>
              <a:gd name="T20" fmla="*/ 1413302975 w 2880"/>
              <a:gd name="T21" fmla="*/ 1804431191 h 831"/>
              <a:gd name="T22" fmla="*/ 1714546304 w 2880"/>
              <a:gd name="T23" fmla="*/ 1867434280 h 831"/>
              <a:gd name="T24" fmla="*/ 2147483646 w 2880"/>
              <a:gd name="T25" fmla="*/ 1990922683 h 831"/>
              <a:gd name="T26" fmla="*/ 2147483646 w 2880"/>
              <a:gd name="T27" fmla="*/ 2011083925 h 831"/>
              <a:gd name="T28" fmla="*/ 2147483646 w 2880"/>
              <a:gd name="T29" fmla="*/ 2053925772 h 831"/>
              <a:gd name="T30" fmla="*/ 2147483646 w 2880"/>
              <a:gd name="T31" fmla="*/ 2094248256 h 831"/>
              <a:gd name="T32" fmla="*/ 2147483646 w 2880"/>
              <a:gd name="T33" fmla="*/ 2053925772 h 831"/>
              <a:gd name="T34" fmla="*/ 2147483646 w 2880"/>
              <a:gd name="T35" fmla="*/ 2053925772 h 831"/>
              <a:gd name="T36" fmla="*/ 2147483646 w 2880"/>
              <a:gd name="T37" fmla="*/ 2031245168 h 831"/>
              <a:gd name="T38" fmla="*/ 2147483646 w 2880"/>
              <a:gd name="T39" fmla="*/ 2053925772 h 831"/>
              <a:gd name="T40" fmla="*/ 2147483646 w 2880"/>
              <a:gd name="T41" fmla="*/ 1970761441 h 831"/>
              <a:gd name="T42" fmla="*/ 2147483646 w 2880"/>
              <a:gd name="T43" fmla="*/ 1867434280 h 831"/>
              <a:gd name="T44" fmla="*/ 2147483646 w 2880"/>
              <a:gd name="T45" fmla="*/ 1741426515 h 831"/>
              <a:gd name="T46" fmla="*/ 2147483646 w 2880"/>
              <a:gd name="T47" fmla="*/ 1534773781 h 831"/>
              <a:gd name="T48" fmla="*/ 2147483646 w 2880"/>
              <a:gd name="T49" fmla="*/ 1328121047 h 831"/>
              <a:gd name="T50" fmla="*/ 2147483646 w 2880"/>
              <a:gd name="T51" fmla="*/ 1058465224 h 831"/>
              <a:gd name="T52" fmla="*/ 2147483646 w 2880"/>
              <a:gd name="T53" fmla="*/ 705643483 h 831"/>
              <a:gd name="T54" fmla="*/ 2147483646 w 2880"/>
              <a:gd name="T55" fmla="*/ 249494580 h 831"/>
              <a:gd name="T56" fmla="*/ 2147483646 w 2880"/>
              <a:gd name="T57" fmla="*/ 20161242 h 831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880" h="831">
                <a:moveTo>
                  <a:pt x="0" y="0"/>
                </a:moveTo>
                <a:lnTo>
                  <a:pt x="0" y="74"/>
                </a:lnTo>
                <a:lnTo>
                  <a:pt x="16" y="140"/>
                </a:lnTo>
                <a:lnTo>
                  <a:pt x="33" y="263"/>
                </a:lnTo>
                <a:lnTo>
                  <a:pt x="90" y="370"/>
                </a:lnTo>
                <a:lnTo>
                  <a:pt x="123" y="436"/>
                </a:lnTo>
                <a:lnTo>
                  <a:pt x="197" y="527"/>
                </a:lnTo>
                <a:lnTo>
                  <a:pt x="255" y="584"/>
                </a:lnTo>
                <a:lnTo>
                  <a:pt x="329" y="634"/>
                </a:lnTo>
                <a:lnTo>
                  <a:pt x="428" y="683"/>
                </a:lnTo>
                <a:lnTo>
                  <a:pt x="502" y="716"/>
                </a:lnTo>
                <a:lnTo>
                  <a:pt x="609" y="741"/>
                </a:lnTo>
                <a:lnTo>
                  <a:pt x="798" y="790"/>
                </a:lnTo>
                <a:lnTo>
                  <a:pt x="954" y="798"/>
                </a:lnTo>
                <a:lnTo>
                  <a:pt x="1119" y="815"/>
                </a:lnTo>
                <a:lnTo>
                  <a:pt x="1283" y="831"/>
                </a:lnTo>
                <a:lnTo>
                  <a:pt x="1497" y="815"/>
                </a:lnTo>
                <a:lnTo>
                  <a:pt x="1654" y="815"/>
                </a:lnTo>
                <a:lnTo>
                  <a:pt x="1802" y="806"/>
                </a:lnTo>
                <a:lnTo>
                  <a:pt x="1917" y="815"/>
                </a:lnTo>
                <a:lnTo>
                  <a:pt x="2073" y="782"/>
                </a:lnTo>
                <a:lnTo>
                  <a:pt x="2180" y="741"/>
                </a:lnTo>
                <a:lnTo>
                  <a:pt x="2320" y="691"/>
                </a:lnTo>
                <a:lnTo>
                  <a:pt x="2435" y="609"/>
                </a:lnTo>
                <a:lnTo>
                  <a:pt x="2567" y="527"/>
                </a:lnTo>
                <a:lnTo>
                  <a:pt x="2682" y="420"/>
                </a:lnTo>
                <a:lnTo>
                  <a:pt x="2773" y="280"/>
                </a:lnTo>
                <a:lnTo>
                  <a:pt x="2863" y="99"/>
                </a:lnTo>
                <a:lnTo>
                  <a:pt x="2880" y="8"/>
                </a:lnTo>
              </a:path>
            </a:pathLst>
          </a:cu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pattFill prst="trellis">
                  <a:fgClr>
                    <a:schemeClr val="tx1"/>
                  </a:fgClr>
                  <a:bgClr>
                    <a:schemeClr val="bg1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111" name="Rectangle 16" descr="40%"/>
          <p:cNvSpPr>
            <a:spLocks noChangeArrowheads="1"/>
          </p:cNvSpPr>
          <p:nvPr/>
        </p:nvSpPr>
        <p:spPr bwMode="auto">
          <a:xfrm>
            <a:off x="971550" y="4956175"/>
            <a:ext cx="7340600" cy="996950"/>
          </a:xfrm>
          <a:prstGeom prst="rect">
            <a:avLst/>
          </a:prstGeom>
          <a:pattFill prst="pct40">
            <a:fgClr>
              <a:srgbClr val="FFFF00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4112" name="Text Box 17"/>
          <p:cNvSpPr txBox="1">
            <a:spLocks noChangeArrowheads="1"/>
          </p:cNvSpPr>
          <p:nvPr/>
        </p:nvSpPr>
        <p:spPr bwMode="auto">
          <a:xfrm>
            <a:off x="7023100" y="5197475"/>
            <a:ext cx="1175322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GB" altLang="en-US" sz="2400" dirty="0" smtClean="0">
                <a:latin typeface="Times New Roman" panose="02020603050405020304" pitchFamily="18" charset="0"/>
              </a:rPr>
              <a:t>bedrock</a:t>
            </a:r>
            <a:endParaRPr lang="en-GB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4113" name="Freeform 18" descr="Trellis"/>
          <p:cNvSpPr>
            <a:spLocks/>
          </p:cNvSpPr>
          <p:nvPr/>
        </p:nvSpPr>
        <p:spPr bwMode="auto">
          <a:xfrm>
            <a:off x="4729162" y="3217862"/>
            <a:ext cx="119063" cy="1751013"/>
          </a:xfrm>
          <a:custGeom>
            <a:avLst/>
            <a:gdLst>
              <a:gd name="T0" fmla="*/ 0 w 74"/>
              <a:gd name="T1" fmla="*/ 0 h 1169"/>
              <a:gd name="T2" fmla="*/ 0 w 74"/>
              <a:gd name="T3" fmla="*/ 130130673 h 1169"/>
              <a:gd name="T4" fmla="*/ 20710526 w 74"/>
              <a:gd name="T5" fmla="*/ 296157861 h 1169"/>
              <a:gd name="T6" fmla="*/ 20710526 w 74"/>
              <a:gd name="T7" fmla="*/ 498084560 h 1169"/>
              <a:gd name="T8" fmla="*/ 41419443 w 74"/>
              <a:gd name="T9" fmla="*/ 610264728 h 1169"/>
              <a:gd name="T10" fmla="*/ 64718785 w 74"/>
              <a:gd name="T11" fmla="*/ 794242421 h 1169"/>
              <a:gd name="T12" fmla="*/ 106138229 w 74"/>
              <a:gd name="T13" fmla="*/ 1090400282 h 1169"/>
              <a:gd name="T14" fmla="*/ 126848755 w 74"/>
              <a:gd name="T15" fmla="*/ 1200338135 h 1169"/>
              <a:gd name="T16" fmla="*/ 126848755 w 74"/>
              <a:gd name="T17" fmla="*/ 1366365323 h 1169"/>
              <a:gd name="T18" fmla="*/ 126848755 w 74"/>
              <a:gd name="T19" fmla="*/ 1624382855 h 1169"/>
              <a:gd name="T20" fmla="*/ 147559281 w 74"/>
              <a:gd name="T21" fmla="*/ 1884642703 h 1169"/>
              <a:gd name="T22" fmla="*/ 170857014 w 74"/>
              <a:gd name="T23" fmla="*/ 2147483646 h 1169"/>
              <a:gd name="T24" fmla="*/ 191567540 w 74"/>
              <a:gd name="T25" fmla="*/ 2147483646 h 11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74" h="1169">
                <a:moveTo>
                  <a:pt x="0" y="0"/>
                </a:moveTo>
                <a:lnTo>
                  <a:pt x="0" y="58"/>
                </a:lnTo>
                <a:lnTo>
                  <a:pt x="8" y="132"/>
                </a:lnTo>
                <a:lnTo>
                  <a:pt x="8" y="222"/>
                </a:lnTo>
                <a:lnTo>
                  <a:pt x="16" y="272"/>
                </a:lnTo>
                <a:lnTo>
                  <a:pt x="25" y="354"/>
                </a:lnTo>
                <a:lnTo>
                  <a:pt x="41" y="486"/>
                </a:lnTo>
                <a:lnTo>
                  <a:pt x="49" y="535"/>
                </a:lnTo>
                <a:lnTo>
                  <a:pt x="49" y="609"/>
                </a:lnTo>
                <a:lnTo>
                  <a:pt x="49" y="724"/>
                </a:lnTo>
                <a:lnTo>
                  <a:pt x="57" y="840"/>
                </a:lnTo>
                <a:lnTo>
                  <a:pt x="66" y="1029"/>
                </a:lnTo>
                <a:lnTo>
                  <a:pt x="74" y="1169"/>
                </a:lnTo>
              </a:path>
            </a:pathLst>
          </a:custGeom>
          <a:noFill/>
          <a:ln w="38100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pattFill prst="trellis">
                  <a:fgClr>
                    <a:schemeClr val="tx1"/>
                  </a:fgClr>
                  <a:bgClr>
                    <a:schemeClr val="bg1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114" name="Freeform 19" descr="Trellis"/>
          <p:cNvSpPr>
            <a:spLocks/>
          </p:cNvSpPr>
          <p:nvPr/>
        </p:nvSpPr>
        <p:spPr bwMode="auto">
          <a:xfrm>
            <a:off x="2127250" y="3138487"/>
            <a:ext cx="1906587" cy="1803400"/>
          </a:xfrm>
          <a:custGeom>
            <a:avLst/>
            <a:gdLst>
              <a:gd name="T0" fmla="*/ 2147483646 w 1201"/>
              <a:gd name="T1" fmla="*/ 0 h 1136"/>
              <a:gd name="T2" fmla="*/ 2147483646 w 1201"/>
              <a:gd name="T3" fmla="*/ 20161250 h 1136"/>
              <a:gd name="T4" fmla="*/ 2147483646 w 1201"/>
              <a:gd name="T5" fmla="*/ 83165950 h 1136"/>
              <a:gd name="T6" fmla="*/ 2147483646 w 1201"/>
              <a:gd name="T7" fmla="*/ 166330313 h 1136"/>
              <a:gd name="T8" fmla="*/ 2147483646 w 1201"/>
              <a:gd name="T9" fmla="*/ 249496263 h 1136"/>
              <a:gd name="T10" fmla="*/ 2147483646 w 1201"/>
              <a:gd name="T11" fmla="*/ 372983125 h 1136"/>
              <a:gd name="T12" fmla="*/ 1950600426 w 1201"/>
              <a:gd name="T13" fmla="*/ 476310325 h 1136"/>
              <a:gd name="T14" fmla="*/ 1680942984 w 1201"/>
              <a:gd name="T15" fmla="*/ 685482500 h 1136"/>
              <a:gd name="T16" fmla="*/ 1388604936 w 1201"/>
              <a:gd name="T17" fmla="*/ 932457813 h 1136"/>
              <a:gd name="T18" fmla="*/ 1141629688 w 1201"/>
              <a:gd name="T19" fmla="*/ 1098788125 h 1136"/>
              <a:gd name="T20" fmla="*/ 912296323 w 1201"/>
              <a:gd name="T21" fmla="*/ 1305440938 h 1136"/>
              <a:gd name="T22" fmla="*/ 725804810 w 1201"/>
              <a:gd name="T23" fmla="*/ 1431448750 h 1136"/>
              <a:gd name="T24" fmla="*/ 476308613 w 1201"/>
              <a:gd name="T25" fmla="*/ 1784270625 h 1136"/>
              <a:gd name="T26" fmla="*/ 332660538 w 1201"/>
              <a:gd name="T27" fmla="*/ 1990923438 h 1136"/>
              <a:gd name="T28" fmla="*/ 206652758 w 1201"/>
              <a:gd name="T29" fmla="*/ 2147483646 h 1136"/>
              <a:gd name="T30" fmla="*/ 83164341 w 1201"/>
              <a:gd name="T31" fmla="*/ 2147483646 h 1136"/>
              <a:gd name="T32" fmla="*/ 0 w 1201"/>
              <a:gd name="T33" fmla="*/ 2147483646 h 11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201" h="1136">
                <a:moveTo>
                  <a:pt x="1201" y="0"/>
                </a:moveTo>
                <a:lnTo>
                  <a:pt x="1094" y="8"/>
                </a:lnTo>
                <a:lnTo>
                  <a:pt x="1053" y="33"/>
                </a:lnTo>
                <a:lnTo>
                  <a:pt x="996" y="66"/>
                </a:lnTo>
                <a:lnTo>
                  <a:pt x="922" y="99"/>
                </a:lnTo>
                <a:lnTo>
                  <a:pt x="856" y="148"/>
                </a:lnTo>
                <a:lnTo>
                  <a:pt x="774" y="189"/>
                </a:lnTo>
                <a:lnTo>
                  <a:pt x="667" y="272"/>
                </a:lnTo>
                <a:lnTo>
                  <a:pt x="551" y="370"/>
                </a:lnTo>
                <a:lnTo>
                  <a:pt x="453" y="436"/>
                </a:lnTo>
                <a:lnTo>
                  <a:pt x="362" y="518"/>
                </a:lnTo>
                <a:lnTo>
                  <a:pt x="288" y="568"/>
                </a:lnTo>
                <a:lnTo>
                  <a:pt x="189" y="708"/>
                </a:lnTo>
                <a:lnTo>
                  <a:pt x="132" y="790"/>
                </a:lnTo>
                <a:lnTo>
                  <a:pt x="82" y="905"/>
                </a:lnTo>
                <a:lnTo>
                  <a:pt x="33" y="1012"/>
                </a:lnTo>
                <a:lnTo>
                  <a:pt x="0" y="1136"/>
                </a:lnTo>
              </a:path>
            </a:pathLst>
          </a:custGeom>
          <a:noFill/>
          <a:ln w="38100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pattFill prst="trellis">
                  <a:fgClr>
                    <a:schemeClr val="tx1"/>
                  </a:fgClr>
                  <a:bgClr>
                    <a:schemeClr val="bg1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115" name="Freeform 21" descr="Trellis"/>
          <p:cNvSpPr>
            <a:spLocks/>
          </p:cNvSpPr>
          <p:nvPr/>
        </p:nvSpPr>
        <p:spPr bwMode="auto">
          <a:xfrm>
            <a:off x="3341687" y="3178175"/>
            <a:ext cx="731838" cy="1801812"/>
          </a:xfrm>
          <a:custGeom>
            <a:avLst/>
            <a:gdLst>
              <a:gd name="T0" fmla="*/ 1627923581 w 329"/>
              <a:gd name="T1" fmla="*/ 0 h 1127"/>
              <a:gd name="T2" fmla="*/ 1385467209 w 329"/>
              <a:gd name="T3" fmla="*/ 209596940 h 1127"/>
              <a:gd name="T4" fmla="*/ 1222180582 w 329"/>
              <a:gd name="T5" fmla="*/ 314396209 h 1127"/>
              <a:gd name="T6" fmla="*/ 1058891731 w 329"/>
              <a:gd name="T7" fmla="*/ 483095055 h 1127"/>
              <a:gd name="T8" fmla="*/ 856021344 w 329"/>
              <a:gd name="T9" fmla="*/ 651795499 h 1127"/>
              <a:gd name="T10" fmla="*/ 732318477 w 329"/>
              <a:gd name="T11" fmla="*/ 777043016 h 1127"/>
              <a:gd name="T12" fmla="*/ 608615611 w 329"/>
              <a:gd name="T13" fmla="*/ 881840687 h 1127"/>
              <a:gd name="T14" fmla="*/ 529445865 w 329"/>
              <a:gd name="T15" fmla="*/ 1114442305 h 1127"/>
              <a:gd name="T16" fmla="*/ 405742999 w 329"/>
              <a:gd name="T17" fmla="*/ 1303590997 h 1127"/>
              <a:gd name="T18" fmla="*/ 326573254 w 329"/>
              <a:gd name="T19" fmla="*/ 1428838515 h 1127"/>
              <a:gd name="T20" fmla="*/ 202872612 w 329"/>
              <a:gd name="T21" fmla="*/ 1702336629 h 1127"/>
              <a:gd name="T22" fmla="*/ 163286627 w 329"/>
              <a:gd name="T23" fmla="*/ 1934938248 h 1127"/>
              <a:gd name="T24" fmla="*/ 123702866 w 329"/>
              <a:gd name="T25" fmla="*/ 2147483646 h 1127"/>
              <a:gd name="T26" fmla="*/ 39583761 w 329"/>
              <a:gd name="T27" fmla="*/ 2147483646 h 1127"/>
              <a:gd name="T28" fmla="*/ 0 w 329"/>
              <a:gd name="T29" fmla="*/ 2147483646 h 1127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329" h="1127">
                <a:moveTo>
                  <a:pt x="329" y="0"/>
                </a:moveTo>
                <a:lnTo>
                  <a:pt x="280" y="82"/>
                </a:lnTo>
                <a:lnTo>
                  <a:pt x="247" y="123"/>
                </a:lnTo>
                <a:lnTo>
                  <a:pt x="214" y="189"/>
                </a:lnTo>
                <a:lnTo>
                  <a:pt x="173" y="255"/>
                </a:lnTo>
                <a:lnTo>
                  <a:pt x="148" y="304"/>
                </a:lnTo>
                <a:lnTo>
                  <a:pt x="123" y="345"/>
                </a:lnTo>
                <a:lnTo>
                  <a:pt x="107" y="436"/>
                </a:lnTo>
                <a:lnTo>
                  <a:pt x="82" y="510"/>
                </a:lnTo>
                <a:lnTo>
                  <a:pt x="66" y="559"/>
                </a:lnTo>
                <a:lnTo>
                  <a:pt x="41" y="666"/>
                </a:lnTo>
                <a:lnTo>
                  <a:pt x="33" y="757"/>
                </a:lnTo>
                <a:lnTo>
                  <a:pt x="25" y="864"/>
                </a:lnTo>
                <a:lnTo>
                  <a:pt x="8" y="1004"/>
                </a:lnTo>
                <a:lnTo>
                  <a:pt x="0" y="1127"/>
                </a:lnTo>
              </a:path>
            </a:pathLst>
          </a:custGeom>
          <a:noFill/>
          <a:ln w="38100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pattFill prst="trellis">
                  <a:fgClr>
                    <a:schemeClr val="tx1"/>
                  </a:fgClr>
                  <a:bgClr>
                    <a:schemeClr val="bg1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116" name="Freeform 22" descr="Trellis"/>
          <p:cNvSpPr>
            <a:spLocks/>
          </p:cNvSpPr>
          <p:nvPr/>
        </p:nvSpPr>
        <p:spPr bwMode="auto">
          <a:xfrm>
            <a:off x="4021137" y="3203575"/>
            <a:ext cx="222250" cy="1751012"/>
          </a:xfrm>
          <a:custGeom>
            <a:avLst/>
            <a:gdLst>
              <a:gd name="T0" fmla="*/ 401585874 w 123"/>
              <a:gd name="T1" fmla="*/ 0 h 1103"/>
              <a:gd name="T2" fmla="*/ 319962303 w 123"/>
              <a:gd name="T3" fmla="*/ 186491509 h 1103"/>
              <a:gd name="T4" fmla="*/ 212219839 w 123"/>
              <a:gd name="T5" fmla="*/ 456147357 h 1103"/>
              <a:gd name="T6" fmla="*/ 212219839 w 123"/>
              <a:gd name="T7" fmla="*/ 622477622 h 1103"/>
              <a:gd name="T8" fmla="*/ 159982055 w 123"/>
              <a:gd name="T9" fmla="*/ 768646643 h 1103"/>
              <a:gd name="T10" fmla="*/ 133861356 w 123"/>
              <a:gd name="T11" fmla="*/ 995460641 h 1103"/>
              <a:gd name="T12" fmla="*/ 133861356 w 123"/>
              <a:gd name="T13" fmla="*/ 1161790906 h 1103"/>
              <a:gd name="T14" fmla="*/ 107742463 w 123"/>
              <a:gd name="T15" fmla="*/ 1411287097 h 1103"/>
              <a:gd name="T16" fmla="*/ 52239591 w 123"/>
              <a:gd name="T17" fmla="*/ 1617939850 h 1103"/>
              <a:gd name="T18" fmla="*/ 52239591 w 123"/>
              <a:gd name="T19" fmla="*/ 1867434454 h 1103"/>
              <a:gd name="T20" fmla="*/ 26118892 w 123"/>
              <a:gd name="T21" fmla="*/ 2094248452 h 1103"/>
              <a:gd name="T22" fmla="*/ 0 w 123"/>
              <a:gd name="T23" fmla="*/ 2147483646 h 1103"/>
              <a:gd name="T24" fmla="*/ 0 w 123"/>
              <a:gd name="T25" fmla="*/ 2147483646 h 110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23" h="1103">
                <a:moveTo>
                  <a:pt x="123" y="0"/>
                </a:moveTo>
                <a:lnTo>
                  <a:pt x="98" y="74"/>
                </a:lnTo>
                <a:lnTo>
                  <a:pt x="65" y="181"/>
                </a:lnTo>
                <a:lnTo>
                  <a:pt x="65" y="247"/>
                </a:lnTo>
                <a:lnTo>
                  <a:pt x="49" y="305"/>
                </a:lnTo>
                <a:lnTo>
                  <a:pt x="41" y="395"/>
                </a:lnTo>
                <a:lnTo>
                  <a:pt x="41" y="461"/>
                </a:lnTo>
                <a:lnTo>
                  <a:pt x="33" y="560"/>
                </a:lnTo>
                <a:lnTo>
                  <a:pt x="16" y="642"/>
                </a:lnTo>
                <a:lnTo>
                  <a:pt x="16" y="741"/>
                </a:lnTo>
                <a:lnTo>
                  <a:pt x="8" y="831"/>
                </a:lnTo>
                <a:lnTo>
                  <a:pt x="0" y="955"/>
                </a:lnTo>
                <a:lnTo>
                  <a:pt x="0" y="1103"/>
                </a:lnTo>
              </a:path>
            </a:pathLst>
          </a:custGeom>
          <a:noFill/>
          <a:ln w="38100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pattFill prst="trellis">
                  <a:fgClr>
                    <a:schemeClr val="tx1"/>
                  </a:fgClr>
                  <a:bgClr>
                    <a:schemeClr val="bg1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117" name="Freeform 23" descr="Trellis"/>
          <p:cNvSpPr>
            <a:spLocks/>
          </p:cNvSpPr>
          <p:nvPr/>
        </p:nvSpPr>
        <p:spPr bwMode="auto">
          <a:xfrm>
            <a:off x="4373562" y="3203575"/>
            <a:ext cx="92075" cy="1751012"/>
          </a:xfrm>
          <a:custGeom>
            <a:avLst/>
            <a:gdLst>
              <a:gd name="T0" fmla="*/ 146169063 w 58"/>
              <a:gd name="T1" fmla="*/ 0 h 1103"/>
              <a:gd name="T2" fmla="*/ 126007813 w 58"/>
              <a:gd name="T3" fmla="*/ 166330265 h 1103"/>
              <a:gd name="T4" fmla="*/ 83165950 w 58"/>
              <a:gd name="T5" fmla="*/ 393144263 h 1103"/>
              <a:gd name="T6" fmla="*/ 63004700 w 58"/>
              <a:gd name="T7" fmla="*/ 622477622 h 1103"/>
              <a:gd name="T8" fmla="*/ 63004700 w 58"/>
              <a:gd name="T9" fmla="*/ 808969131 h 1103"/>
              <a:gd name="T10" fmla="*/ 42843450 w 58"/>
              <a:gd name="T11" fmla="*/ 1118949055 h 1103"/>
              <a:gd name="T12" fmla="*/ 42843450 w 58"/>
              <a:gd name="T13" fmla="*/ 1307959927 h 1103"/>
              <a:gd name="T14" fmla="*/ 22682200 w 58"/>
              <a:gd name="T15" fmla="*/ 1638101095 h 1103"/>
              <a:gd name="T16" fmla="*/ 0 w 58"/>
              <a:gd name="T17" fmla="*/ 1990922869 h 1103"/>
              <a:gd name="T18" fmla="*/ 22682200 w 58"/>
              <a:gd name="T19" fmla="*/ 2147483646 h 1103"/>
              <a:gd name="T20" fmla="*/ 22682200 w 58"/>
              <a:gd name="T21" fmla="*/ 2147483646 h 110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8" h="1103">
                <a:moveTo>
                  <a:pt x="58" y="0"/>
                </a:moveTo>
                <a:lnTo>
                  <a:pt x="50" y="66"/>
                </a:lnTo>
                <a:lnTo>
                  <a:pt x="33" y="156"/>
                </a:lnTo>
                <a:lnTo>
                  <a:pt x="25" y="247"/>
                </a:lnTo>
                <a:lnTo>
                  <a:pt x="25" y="321"/>
                </a:lnTo>
                <a:lnTo>
                  <a:pt x="17" y="444"/>
                </a:lnTo>
                <a:lnTo>
                  <a:pt x="17" y="519"/>
                </a:lnTo>
                <a:lnTo>
                  <a:pt x="9" y="650"/>
                </a:lnTo>
                <a:lnTo>
                  <a:pt x="0" y="790"/>
                </a:lnTo>
                <a:lnTo>
                  <a:pt x="9" y="938"/>
                </a:lnTo>
                <a:lnTo>
                  <a:pt x="9" y="1103"/>
                </a:lnTo>
              </a:path>
            </a:pathLst>
          </a:custGeom>
          <a:noFill/>
          <a:ln w="38100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pattFill prst="trellis">
                  <a:fgClr>
                    <a:schemeClr val="tx1"/>
                  </a:fgClr>
                  <a:bgClr>
                    <a:schemeClr val="bg1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118" name="Freeform 24" descr="Trellis"/>
          <p:cNvSpPr>
            <a:spLocks/>
          </p:cNvSpPr>
          <p:nvPr/>
        </p:nvSpPr>
        <p:spPr bwMode="auto">
          <a:xfrm flipH="1">
            <a:off x="4984750" y="3162300"/>
            <a:ext cx="184150" cy="1828800"/>
          </a:xfrm>
          <a:custGeom>
            <a:avLst/>
            <a:gdLst>
              <a:gd name="T0" fmla="*/ 275700996 w 123"/>
              <a:gd name="T1" fmla="*/ 0 h 1103"/>
              <a:gd name="T2" fmla="*/ 219664001 w 123"/>
              <a:gd name="T3" fmla="*/ 203429544 h 1103"/>
              <a:gd name="T4" fmla="*/ 145695587 w 123"/>
              <a:gd name="T5" fmla="*/ 497576190 h 1103"/>
              <a:gd name="T6" fmla="*/ 145695587 w 123"/>
              <a:gd name="T7" fmla="*/ 679013710 h 1103"/>
              <a:gd name="T8" fmla="*/ 109832749 w 123"/>
              <a:gd name="T9" fmla="*/ 838457546 h 1103"/>
              <a:gd name="T10" fmla="*/ 91899833 w 123"/>
              <a:gd name="T11" fmla="*/ 1085871140 h 1103"/>
              <a:gd name="T12" fmla="*/ 91899833 w 123"/>
              <a:gd name="T13" fmla="*/ 1267308659 h 1103"/>
              <a:gd name="T14" fmla="*/ 73968414 w 123"/>
              <a:gd name="T15" fmla="*/ 1539463281 h 1103"/>
              <a:gd name="T16" fmla="*/ 35862838 w 123"/>
              <a:gd name="T17" fmla="*/ 1764884849 h 1103"/>
              <a:gd name="T18" fmla="*/ 35862838 w 123"/>
              <a:gd name="T19" fmla="*/ 2037039471 h 1103"/>
              <a:gd name="T20" fmla="*/ 17931419 w 123"/>
              <a:gd name="T21" fmla="*/ 2147483646 h 1103"/>
              <a:gd name="T22" fmla="*/ 0 w 123"/>
              <a:gd name="T23" fmla="*/ 2147483646 h 1103"/>
              <a:gd name="T24" fmla="*/ 0 w 123"/>
              <a:gd name="T25" fmla="*/ 2147483646 h 110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23" h="1103">
                <a:moveTo>
                  <a:pt x="123" y="0"/>
                </a:moveTo>
                <a:lnTo>
                  <a:pt x="98" y="74"/>
                </a:lnTo>
                <a:lnTo>
                  <a:pt x="65" y="181"/>
                </a:lnTo>
                <a:lnTo>
                  <a:pt x="65" y="247"/>
                </a:lnTo>
                <a:lnTo>
                  <a:pt x="49" y="305"/>
                </a:lnTo>
                <a:lnTo>
                  <a:pt x="41" y="395"/>
                </a:lnTo>
                <a:lnTo>
                  <a:pt x="41" y="461"/>
                </a:lnTo>
                <a:lnTo>
                  <a:pt x="33" y="560"/>
                </a:lnTo>
                <a:lnTo>
                  <a:pt x="16" y="642"/>
                </a:lnTo>
                <a:lnTo>
                  <a:pt x="16" y="741"/>
                </a:lnTo>
                <a:lnTo>
                  <a:pt x="8" y="831"/>
                </a:lnTo>
                <a:lnTo>
                  <a:pt x="0" y="955"/>
                </a:lnTo>
                <a:lnTo>
                  <a:pt x="0" y="1103"/>
                </a:lnTo>
              </a:path>
            </a:pathLst>
          </a:custGeom>
          <a:noFill/>
          <a:ln w="38100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pattFill prst="trellis">
                  <a:fgClr>
                    <a:schemeClr val="tx1"/>
                  </a:fgClr>
                  <a:bgClr>
                    <a:schemeClr val="bg1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119" name="Freeform 25" descr="Trellis"/>
          <p:cNvSpPr>
            <a:spLocks/>
          </p:cNvSpPr>
          <p:nvPr/>
        </p:nvSpPr>
        <p:spPr bwMode="auto">
          <a:xfrm>
            <a:off x="5248275" y="3203575"/>
            <a:ext cx="874712" cy="1763712"/>
          </a:xfrm>
          <a:custGeom>
            <a:avLst/>
            <a:gdLst>
              <a:gd name="T0" fmla="*/ 0 w 502"/>
              <a:gd name="T1" fmla="*/ 0 h 1111"/>
              <a:gd name="T2" fmla="*/ 51614978 w 502"/>
              <a:gd name="T3" fmla="*/ 166330265 h 1111"/>
              <a:gd name="T4" fmla="*/ 151807836 w 502"/>
              <a:gd name="T5" fmla="*/ 332660531 h 1111"/>
              <a:gd name="T6" fmla="*/ 200385716 w 502"/>
              <a:gd name="T7" fmla="*/ 476308602 h 1111"/>
              <a:gd name="T8" fmla="*/ 324868385 w 502"/>
              <a:gd name="T9" fmla="*/ 622477624 h 1111"/>
              <a:gd name="T10" fmla="*/ 476674479 w 502"/>
              <a:gd name="T11" fmla="*/ 871973815 h 1111"/>
              <a:gd name="T12" fmla="*/ 601157148 w 502"/>
              <a:gd name="T13" fmla="*/ 995460643 h 1111"/>
              <a:gd name="T14" fmla="*/ 774217697 w 502"/>
              <a:gd name="T15" fmla="*/ 1181952152 h 1111"/>
              <a:gd name="T16" fmla="*/ 926025533 w 502"/>
              <a:gd name="T17" fmla="*/ 1388604906 h 1111"/>
              <a:gd name="T18" fmla="*/ 1050506460 w 502"/>
              <a:gd name="T19" fmla="*/ 1514612683 h 1111"/>
              <a:gd name="T20" fmla="*/ 1199277198 w 502"/>
              <a:gd name="T21" fmla="*/ 1680942948 h 1111"/>
              <a:gd name="T22" fmla="*/ 1375374845 w 502"/>
              <a:gd name="T23" fmla="*/ 2053925968 h 1111"/>
              <a:gd name="T24" fmla="*/ 1451277892 w 502"/>
              <a:gd name="T25" fmla="*/ 2147483646 h 1111"/>
              <a:gd name="T26" fmla="*/ 1475567703 w 502"/>
              <a:gd name="T27" fmla="*/ 2147483646 h 1111"/>
              <a:gd name="T28" fmla="*/ 1524145584 w 502"/>
              <a:gd name="T29" fmla="*/ 2147483646 h 1111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502" h="1111">
                <a:moveTo>
                  <a:pt x="0" y="0"/>
                </a:moveTo>
                <a:lnTo>
                  <a:pt x="17" y="66"/>
                </a:lnTo>
                <a:lnTo>
                  <a:pt x="50" y="132"/>
                </a:lnTo>
                <a:lnTo>
                  <a:pt x="66" y="189"/>
                </a:lnTo>
                <a:lnTo>
                  <a:pt x="107" y="247"/>
                </a:lnTo>
                <a:lnTo>
                  <a:pt x="157" y="346"/>
                </a:lnTo>
                <a:lnTo>
                  <a:pt x="198" y="395"/>
                </a:lnTo>
                <a:lnTo>
                  <a:pt x="255" y="469"/>
                </a:lnTo>
                <a:lnTo>
                  <a:pt x="305" y="551"/>
                </a:lnTo>
                <a:lnTo>
                  <a:pt x="346" y="601"/>
                </a:lnTo>
                <a:lnTo>
                  <a:pt x="395" y="667"/>
                </a:lnTo>
                <a:lnTo>
                  <a:pt x="453" y="815"/>
                </a:lnTo>
                <a:lnTo>
                  <a:pt x="478" y="930"/>
                </a:lnTo>
                <a:lnTo>
                  <a:pt x="486" y="1020"/>
                </a:lnTo>
                <a:lnTo>
                  <a:pt x="502" y="1111"/>
                </a:lnTo>
              </a:path>
            </a:pathLst>
          </a:custGeom>
          <a:noFill/>
          <a:ln w="38100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pattFill prst="trellis">
                  <a:fgClr>
                    <a:schemeClr val="tx1"/>
                  </a:fgClr>
                  <a:bgClr>
                    <a:schemeClr val="bg1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120" name="Freeform 26" descr="Trellis"/>
          <p:cNvSpPr>
            <a:spLocks/>
          </p:cNvSpPr>
          <p:nvPr/>
        </p:nvSpPr>
        <p:spPr bwMode="auto">
          <a:xfrm>
            <a:off x="5287962" y="3151187"/>
            <a:ext cx="1790700" cy="1790700"/>
          </a:xfrm>
          <a:custGeom>
            <a:avLst/>
            <a:gdLst>
              <a:gd name="T0" fmla="*/ 0 w 1128"/>
              <a:gd name="T1" fmla="*/ 0 h 1128"/>
              <a:gd name="T2" fmla="*/ 186491563 w 1128"/>
              <a:gd name="T3" fmla="*/ 42843450 h 1128"/>
              <a:gd name="T4" fmla="*/ 292338125 w 1128"/>
              <a:gd name="T5" fmla="*/ 103327200 h 1128"/>
              <a:gd name="T6" fmla="*/ 561995638 w 1128"/>
              <a:gd name="T7" fmla="*/ 186491563 h 1128"/>
              <a:gd name="T8" fmla="*/ 912296563 w 1128"/>
              <a:gd name="T9" fmla="*/ 269657513 h 1128"/>
              <a:gd name="T10" fmla="*/ 1181954075 w 1128"/>
              <a:gd name="T11" fmla="*/ 395665325 h 1128"/>
              <a:gd name="T12" fmla="*/ 1328123138 w 1128"/>
              <a:gd name="T13" fmla="*/ 476310325 h 1128"/>
              <a:gd name="T14" fmla="*/ 1680945013 w 1128"/>
              <a:gd name="T15" fmla="*/ 685482500 h 1128"/>
              <a:gd name="T16" fmla="*/ 1970762188 w 1128"/>
              <a:gd name="T17" fmla="*/ 892135313 h 1128"/>
              <a:gd name="T18" fmla="*/ 2137092500 w 1128"/>
              <a:gd name="T19" fmla="*/ 1078626875 h 1128"/>
              <a:gd name="T20" fmla="*/ 2147483646 w 1128"/>
              <a:gd name="T21" fmla="*/ 1391126250 h 1128"/>
              <a:gd name="T22" fmla="*/ 2147483646 w 1128"/>
              <a:gd name="T23" fmla="*/ 1597779063 h 1128"/>
              <a:gd name="T24" fmla="*/ 2147483646 w 1128"/>
              <a:gd name="T25" fmla="*/ 1907759075 h 1128"/>
              <a:gd name="T26" fmla="*/ 2147483646 w 1128"/>
              <a:gd name="T27" fmla="*/ 2147483646 h 1128"/>
              <a:gd name="T28" fmla="*/ 2147483646 w 1128"/>
              <a:gd name="T29" fmla="*/ 2147483646 h 1128"/>
              <a:gd name="T30" fmla="*/ 2147483646 w 1128"/>
              <a:gd name="T31" fmla="*/ 2147483646 h 112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128" h="1128">
                <a:moveTo>
                  <a:pt x="0" y="0"/>
                </a:moveTo>
                <a:lnTo>
                  <a:pt x="74" y="17"/>
                </a:lnTo>
                <a:lnTo>
                  <a:pt x="116" y="41"/>
                </a:lnTo>
                <a:lnTo>
                  <a:pt x="223" y="74"/>
                </a:lnTo>
                <a:lnTo>
                  <a:pt x="362" y="107"/>
                </a:lnTo>
                <a:lnTo>
                  <a:pt x="469" y="157"/>
                </a:lnTo>
                <a:lnTo>
                  <a:pt x="527" y="189"/>
                </a:lnTo>
                <a:lnTo>
                  <a:pt x="667" y="272"/>
                </a:lnTo>
                <a:lnTo>
                  <a:pt x="782" y="354"/>
                </a:lnTo>
                <a:lnTo>
                  <a:pt x="848" y="428"/>
                </a:lnTo>
                <a:lnTo>
                  <a:pt x="980" y="552"/>
                </a:lnTo>
                <a:lnTo>
                  <a:pt x="1012" y="634"/>
                </a:lnTo>
                <a:lnTo>
                  <a:pt x="1070" y="757"/>
                </a:lnTo>
                <a:lnTo>
                  <a:pt x="1095" y="897"/>
                </a:lnTo>
                <a:lnTo>
                  <a:pt x="1119" y="1012"/>
                </a:lnTo>
                <a:lnTo>
                  <a:pt x="1128" y="1128"/>
                </a:lnTo>
              </a:path>
            </a:pathLst>
          </a:custGeom>
          <a:noFill/>
          <a:ln w="38100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pattFill prst="trellis">
                  <a:fgClr>
                    <a:schemeClr val="tx1"/>
                  </a:fgClr>
                  <a:bgClr>
                    <a:schemeClr val="bg1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121" name="Text Box 7"/>
          <p:cNvSpPr txBox="1">
            <a:spLocks noChangeArrowheads="1"/>
          </p:cNvSpPr>
          <p:nvPr/>
        </p:nvSpPr>
        <p:spPr bwMode="auto">
          <a:xfrm>
            <a:off x="7197724" y="4255423"/>
            <a:ext cx="628698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GB" altLang="en-US" sz="2400" dirty="0" smtClean="0">
                <a:latin typeface="Times New Roman" panose="02020603050405020304" pitchFamily="18" charset="0"/>
              </a:rPr>
              <a:t>soil</a:t>
            </a:r>
            <a:endParaRPr lang="en-GB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4122" name="Freeform 27" descr="Trellis"/>
          <p:cNvSpPr>
            <a:spLocks/>
          </p:cNvSpPr>
          <p:nvPr/>
        </p:nvSpPr>
        <p:spPr bwMode="auto">
          <a:xfrm>
            <a:off x="4060825" y="3046412"/>
            <a:ext cx="1227137" cy="144463"/>
          </a:xfrm>
          <a:custGeom>
            <a:avLst/>
            <a:gdLst>
              <a:gd name="T0" fmla="*/ 0 w 773"/>
              <a:gd name="T1" fmla="*/ 0 h 91"/>
              <a:gd name="T2" fmla="*/ 0 w 773"/>
              <a:gd name="T3" fmla="*/ 229335806 h 91"/>
              <a:gd name="T4" fmla="*/ 1948079194 w 773"/>
              <a:gd name="T5" fmla="*/ 209174486 h 91"/>
              <a:gd name="T6" fmla="*/ 1948079194 w 773"/>
              <a:gd name="T7" fmla="*/ 83166238 h 9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73" h="91">
                <a:moveTo>
                  <a:pt x="0" y="0"/>
                </a:moveTo>
                <a:lnTo>
                  <a:pt x="0" y="91"/>
                </a:lnTo>
                <a:lnTo>
                  <a:pt x="773" y="83"/>
                </a:lnTo>
                <a:lnTo>
                  <a:pt x="773" y="33"/>
                </a:lnTo>
              </a:path>
            </a:pathLst>
          </a:cu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pattFill prst="trellis">
                  <a:fgClr>
                    <a:schemeClr val="tx1"/>
                  </a:fgClr>
                  <a:bgClr>
                    <a:schemeClr val="bg1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457200" y="1065213"/>
            <a:ext cx="8229600" cy="533400"/>
          </a:xfrm>
          <a:prstGeom prst="rect">
            <a:avLst/>
          </a:prstGeom>
        </p:spPr>
        <p:txBody>
          <a:bodyPr anchor="b" anchorCtr="0">
            <a:noAutofit/>
            <a:scene3d>
              <a:camera prst="orthographicFront"/>
              <a:lightRig rig="soft" dir="t">
                <a:rot lat="0" lon="0" rev="2100000"/>
              </a:lightRig>
            </a:scene3d>
            <a:sp3d prstMaterial="matte">
              <a:bevelT w="38100" h="38100"/>
            </a:sp3d>
          </a:bodyPr>
          <a:lstStyle>
            <a:defPPr>
              <a:defRPr sz="4400">
                <a:solidFill>
                  <a:schemeClr val="tx2">
                    <a:shade val="85000"/>
                    <a:satMod val="150000"/>
                  </a:schemeClr>
                </a:solidFill>
                <a:latin typeface="+mj-lt"/>
                <a:ea typeface="+mj-ea"/>
                <a:cs typeface="+mj-cs"/>
              </a:defRPr>
            </a:defPPr>
            <a:lvl1pPr algn="ctr" eaLnBrk="1" hangingPunct="1">
              <a:buNone/>
              <a:defRPr lang="en-US" sz="4800" b="1" strike="noStrike" kern="1200" baseline="0">
                <a:solidFill>
                  <a:schemeClr val="tx2">
                    <a:shade val="85000"/>
                    <a:satMod val="150000"/>
                  </a:schemeClr>
                </a:solidFill>
                <a:effectLst>
                  <a:outerShdw blurRad="63500" dist="38100" dir="8220000" algn="tl" rotWithShape="0">
                    <a:srgbClr val="000000">
                      <a:alpha val="30000"/>
                    </a:srgbClr>
                  </a:outerShdw>
                </a:effectLst>
                <a:latin typeface="Tw Cen MT" panose="020B0602020104020603" pitchFamily="34" charset="0"/>
                <a:ea typeface="+mj-lt"/>
                <a:cs typeface="+mj-lt"/>
              </a:defRPr>
            </a:lvl1pPr>
          </a:lstStyle>
          <a:p>
            <a:r>
              <a:rPr lang="en-US" sz="2800" dirty="0" smtClean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Flow Nets under dam</a:t>
            </a:r>
            <a:endParaRPr lang="en-US" sz="2800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reeform 34" descr="Trellis"/>
          <p:cNvSpPr>
            <a:spLocks/>
          </p:cNvSpPr>
          <p:nvPr/>
        </p:nvSpPr>
        <p:spPr bwMode="auto">
          <a:xfrm flipV="1">
            <a:off x="1053234" y="4939665"/>
            <a:ext cx="7239000" cy="45719"/>
          </a:xfrm>
          <a:custGeom>
            <a:avLst/>
            <a:gdLst>
              <a:gd name="T0" fmla="*/ 0 w 2880"/>
              <a:gd name="T1" fmla="*/ 0 h 831"/>
              <a:gd name="T2" fmla="*/ 0 w 2880"/>
              <a:gd name="T3" fmla="*/ 186491492 h 831"/>
              <a:gd name="T4" fmla="*/ 45044885 w 2880"/>
              <a:gd name="T5" fmla="*/ 352821741 h 831"/>
              <a:gd name="T6" fmla="*/ 92906962 w 2880"/>
              <a:gd name="T7" fmla="*/ 662800049 h 831"/>
              <a:gd name="T8" fmla="*/ 253381252 w 2880"/>
              <a:gd name="T9" fmla="*/ 932457459 h 831"/>
              <a:gd name="T10" fmla="*/ 346288214 w 2880"/>
              <a:gd name="T11" fmla="*/ 1098787709 h 831"/>
              <a:gd name="T12" fmla="*/ 554622904 w 2880"/>
              <a:gd name="T13" fmla="*/ 1328121047 h 831"/>
              <a:gd name="T14" fmla="*/ 717912708 w 2880"/>
              <a:gd name="T15" fmla="*/ 1471770692 h 831"/>
              <a:gd name="T16" fmla="*/ 926249076 w 2880"/>
              <a:gd name="T17" fmla="*/ 1597778457 h 831"/>
              <a:gd name="T18" fmla="*/ 1204968285 w 2880"/>
              <a:gd name="T19" fmla="*/ 1721265273 h 831"/>
              <a:gd name="T20" fmla="*/ 1413302975 w 2880"/>
              <a:gd name="T21" fmla="*/ 1804431191 h 831"/>
              <a:gd name="T22" fmla="*/ 1714546304 w 2880"/>
              <a:gd name="T23" fmla="*/ 1867434280 h 831"/>
              <a:gd name="T24" fmla="*/ 2147483646 w 2880"/>
              <a:gd name="T25" fmla="*/ 1990922683 h 831"/>
              <a:gd name="T26" fmla="*/ 2147483646 w 2880"/>
              <a:gd name="T27" fmla="*/ 2011083925 h 831"/>
              <a:gd name="T28" fmla="*/ 2147483646 w 2880"/>
              <a:gd name="T29" fmla="*/ 2053925772 h 831"/>
              <a:gd name="T30" fmla="*/ 2147483646 w 2880"/>
              <a:gd name="T31" fmla="*/ 2094248256 h 831"/>
              <a:gd name="T32" fmla="*/ 2147483646 w 2880"/>
              <a:gd name="T33" fmla="*/ 2053925772 h 831"/>
              <a:gd name="T34" fmla="*/ 2147483646 w 2880"/>
              <a:gd name="T35" fmla="*/ 2053925772 h 831"/>
              <a:gd name="T36" fmla="*/ 2147483646 w 2880"/>
              <a:gd name="T37" fmla="*/ 2031245168 h 831"/>
              <a:gd name="T38" fmla="*/ 2147483646 w 2880"/>
              <a:gd name="T39" fmla="*/ 2053925772 h 831"/>
              <a:gd name="T40" fmla="*/ 2147483646 w 2880"/>
              <a:gd name="T41" fmla="*/ 1970761441 h 831"/>
              <a:gd name="T42" fmla="*/ 2147483646 w 2880"/>
              <a:gd name="T43" fmla="*/ 1867434280 h 831"/>
              <a:gd name="T44" fmla="*/ 2147483646 w 2880"/>
              <a:gd name="T45" fmla="*/ 1741426515 h 831"/>
              <a:gd name="T46" fmla="*/ 2147483646 w 2880"/>
              <a:gd name="T47" fmla="*/ 1534773781 h 831"/>
              <a:gd name="T48" fmla="*/ 2147483646 w 2880"/>
              <a:gd name="T49" fmla="*/ 1328121047 h 831"/>
              <a:gd name="T50" fmla="*/ 2147483646 w 2880"/>
              <a:gd name="T51" fmla="*/ 1058465224 h 831"/>
              <a:gd name="T52" fmla="*/ 2147483646 w 2880"/>
              <a:gd name="T53" fmla="*/ 705643483 h 831"/>
              <a:gd name="T54" fmla="*/ 2147483646 w 2880"/>
              <a:gd name="T55" fmla="*/ 249494580 h 831"/>
              <a:gd name="T56" fmla="*/ 2147483646 w 2880"/>
              <a:gd name="T57" fmla="*/ 20161242 h 831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880" h="831">
                <a:moveTo>
                  <a:pt x="0" y="0"/>
                </a:moveTo>
                <a:lnTo>
                  <a:pt x="0" y="74"/>
                </a:lnTo>
                <a:lnTo>
                  <a:pt x="16" y="140"/>
                </a:lnTo>
                <a:lnTo>
                  <a:pt x="33" y="263"/>
                </a:lnTo>
                <a:lnTo>
                  <a:pt x="90" y="370"/>
                </a:lnTo>
                <a:lnTo>
                  <a:pt x="123" y="436"/>
                </a:lnTo>
                <a:lnTo>
                  <a:pt x="197" y="527"/>
                </a:lnTo>
                <a:lnTo>
                  <a:pt x="255" y="584"/>
                </a:lnTo>
                <a:lnTo>
                  <a:pt x="329" y="634"/>
                </a:lnTo>
                <a:lnTo>
                  <a:pt x="428" y="683"/>
                </a:lnTo>
                <a:lnTo>
                  <a:pt x="502" y="716"/>
                </a:lnTo>
                <a:lnTo>
                  <a:pt x="609" y="741"/>
                </a:lnTo>
                <a:lnTo>
                  <a:pt x="798" y="790"/>
                </a:lnTo>
                <a:lnTo>
                  <a:pt x="954" y="798"/>
                </a:lnTo>
                <a:lnTo>
                  <a:pt x="1119" y="815"/>
                </a:lnTo>
                <a:lnTo>
                  <a:pt x="1283" y="831"/>
                </a:lnTo>
                <a:lnTo>
                  <a:pt x="1497" y="815"/>
                </a:lnTo>
                <a:lnTo>
                  <a:pt x="1654" y="815"/>
                </a:lnTo>
                <a:lnTo>
                  <a:pt x="1802" y="806"/>
                </a:lnTo>
                <a:lnTo>
                  <a:pt x="1917" y="815"/>
                </a:lnTo>
                <a:lnTo>
                  <a:pt x="2073" y="782"/>
                </a:lnTo>
                <a:lnTo>
                  <a:pt x="2180" y="741"/>
                </a:lnTo>
                <a:lnTo>
                  <a:pt x="2320" y="691"/>
                </a:lnTo>
                <a:lnTo>
                  <a:pt x="2435" y="609"/>
                </a:lnTo>
                <a:lnTo>
                  <a:pt x="2567" y="527"/>
                </a:lnTo>
                <a:lnTo>
                  <a:pt x="2682" y="420"/>
                </a:lnTo>
                <a:lnTo>
                  <a:pt x="2773" y="280"/>
                </a:lnTo>
                <a:lnTo>
                  <a:pt x="2863" y="99"/>
                </a:lnTo>
                <a:lnTo>
                  <a:pt x="2880" y="8"/>
                </a:lnTo>
              </a:path>
            </a:pathLst>
          </a:cu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pattFill prst="trellis">
                  <a:fgClr>
                    <a:schemeClr val="tx1"/>
                  </a:fgClr>
                  <a:bgClr>
                    <a:schemeClr val="bg1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0" name="Freeform 19" descr="Trellis"/>
          <p:cNvSpPr>
            <a:spLocks/>
          </p:cNvSpPr>
          <p:nvPr/>
        </p:nvSpPr>
        <p:spPr bwMode="auto">
          <a:xfrm>
            <a:off x="1053234" y="3043237"/>
            <a:ext cx="2952894" cy="45719"/>
          </a:xfrm>
          <a:custGeom>
            <a:avLst/>
            <a:gdLst>
              <a:gd name="T0" fmla="*/ 2147483646 w 1201"/>
              <a:gd name="T1" fmla="*/ 0 h 1136"/>
              <a:gd name="T2" fmla="*/ 2147483646 w 1201"/>
              <a:gd name="T3" fmla="*/ 20161250 h 1136"/>
              <a:gd name="T4" fmla="*/ 2147483646 w 1201"/>
              <a:gd name="T5" fmla="*/ 83165950 h 1136"/>
              <a:gd name="T6" fmla="*/ 2147483646 w 1201"/>
              <a:gd name="T7" fmla="*/ 166330313 h 1136"/>
              <a:gd name="T8" fmla="*/ 2147483646 w 1201"/>
              <a:gd name="T9" fmla="*/ 249496263 h 1136"/>
              <a:gd name="T10" fmla="*/ 2147483646 w 1201"/>
              <a:gd name="T11" fmla="*/ 372983125 h 1136"/>
              <a:gd name="T12" fmla="*/ 1950600426 w 1201"/>
              <a:gd name="T13" fmla="*/ 476310325 h 1136"/>
              <a:gd name="T14" fmla="*/ 1680942984 w 1201"/>
              <a:gd name="T15" fmla="*/ 685482500 h 1136"/>
              <a:gd name="T16" fmla="*/ 1388604936 w 1201"/>
              <a:gd name="T17" fmla="*/ 932457813 h 1136"/>
              <a:gd name="T18" fmla="*/ 1141629688 w 1201"/>
              <a:gd name="T19" fmla="*/ 1098788125 h 1136"/>
              <a:gd name="T20" fmla="*/ 912296323 w 1201"/>
              <a:gd name="T21" fmla="*/ 1305440938 h 1136"/>
              <a:gd name="T22" fmla="*/ 725804810 w 1201"/>
              <a:gd name="T23" fmla="*/ 1431448750 h 1136"/>
              <a:gd name="T24" fmla="*/ 476308613 w 1201"/>
              <a:gd name="T25" fmla="*/ 1784270625 h 1136"/>
              <a:gd name="T26" fmla="*/ 332660538 w 1201"/>
              <a:gd name="T27" fmla="*/ 1990923438 h 1136"/>
              <a:gd name="T28" fmla="*/ 206652758 w 1201"/>
              <a:gd name="T29" fmla="*/ 2147483646 h 1136"/>
              <a:gd name="T30" fmla="*/ 83164341 w 1201"/>
              <a:gd name="T31" fmla="*/ 2147483646 h 1136"/>
              <a:gd name="T32" fmla="*/ 0 w 1201"/>
              <a:gd name="T33" fmla="*/ 2147483646 h 11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201" h="1136">
                <a:moveTo>
                  <a:pt x="1201" y="0"/>
                </a:moveTo>
                <a:lnTo>
                  <a:pt x="1094" y="8"/>
                </a:lnTo>
                <a:lnTo>
                  <a:pt x="1053" y="33"/>
                </a:lnTo>
                <a:lnTo>
                  <a:pt x="996" y="66"/>
                </a:lnTo>
                <a:lnTo>
                  <a:pt x="922" y="99"/>
                </a:lnTo>
                <a:lnTo>
                  <a:pt x="856" y="148"/>
                </a:lnTo>
                <a:lnTo>
                  <a:pt x="774" y="189"/>
                </a:lnTo>
                <a:lnTo>
                  <a:pt x="667" y="272"/>
                </a:lnTo>
                <a:lnTo>
                  <a:pt x="551" y="370"/>
                </a:lnTo>
                <a:lnTo>
                  <a:pt x="453" y="436"/>
                </a:lnTo>
                <a:lnTo>
                  <a:pt x="362" y="518"/>
                </a:lnTo>
                <a:lnTo>
                  <a:pt x="288" y="568"/>
                </a:lnTo>
                <a:lnTo>
                  <a:pt x="189" y="708"/>
                </a:lnTo>
                <a:lnTo>
                  <a:pt x="132" y="790"/>
                </a:lnTo>
                <a:lnTo>
                  <a:pt x="82" y="905"/>
                </a:lnTo>
                <a:lnTo>
                  <a:pt x="33" y="1012"/>
                </a:lnTo>
                <a:lnTo>
                  <a:pt x="0" y="1136"/>
                </a:lnTo>
              </a:path>
            </a:pathLst>
          </a:custGeom>
          <a:noFill/>
          <a:ln w="38100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pattFill prst="trellis">
                  <a:fgClr>
                    <a:schemeClr val="tx1"/>
                  </a:fgClr>
                  <a:bgClr>
                    <a:schemeClr val="bg1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1" name="Freeform 19" descr="Trellis"/>
          <p:cNvSpPr>
            <a:spLocks/>
          </p:cNvSpPr>
          <p:nvPr/>
        </p:nvSpPr>
        <p:spPr bwMode="auto">
          <a:xfrm>
            <a:off x="5349009" y="3071264"/>
            <a:ext cx="2952894" cy="45719"/>
          </a:xfrm>
          <a:custGeom>
            <a:avLst/>
            <a:gdLst>
              <a:gd name="T0" fmla="*/ 2147483646 w 1201"/>
              <a:gd name="T1" fmla="*/ 0 h 1136"/>
              <a:gd name="T2" fmla="*/ 2147483646 w 1201"/>
              <a:gd name="T3" fmla="*/ 20161250 h 1136"/>
              <a:gd name="T4" fmla="*/ 2147483646 w 1201"/>
              <a:gd name="T5" fmla="*/ 83165950 h 1136"/>
              <a:gd name="T6" fmla="*/ 2147483646 w 1201"/>
              <a:gd name="T7" fmla="*/ 166330313 h 1136"/>
              <a:gd name="T8" fmla="*/ 2147483646 w 1201"/>
              <a:gd name="T9" fmla="*/ 249496263 h 1136"/>
              <a:gd name="T10" fmla="*/ 2147483646 w 1201"/>
              <a:gd name="T11" fmla="*/ 372983125 h 1136"/>
              <a:gd name="T12" fmla="*/ 1950600426 w 1201"/>
              <a:gd name="T13" fmla="*/ 476310325 h 1136"/>
              <a:gd name="T14" fmla="*/ 1680942984 w 1201"/>
              <a:gd name="T15" fmla="*/ 685482500 h 1136"/>
              <a:gd name="T16" fmla="*/ 1388604936 w 1201"/>
              <a:gd name="T17" fmla="*/ 932457813 h 1136"/>
              <a:gd name="T18" fmla="*/ 1141629688 w 1201"/>
              <a:gd name="T19" fmla="*/ 1098788125 h 1136"/>
              <a:gd name="T20" fmla="*/ 912296323 w 1201"/>
              <a:gd name="T21" fmla="*/ 1305440938 h 1136"/>
              <a:gd name="T22" fmla="*/ 725804810 w 1201"/>
              <a:gd name="T23" fmla="*/ 1431448750 h 1136"/>
              <a:gd name="T24" fmla="*/ 476308613 w 1201"/>
              <a:gd name="T25" fmla="*/ 1784270625 h 1136"/>
              <a:gd name="T26" fmla="*/ 332660538 w 1201"/>
              <a:gd name="T27" fmla="*/ 1990923438 h 1136"/>
              <a:gd name="T28" fmla="*/ 206652758 w 1201"/>
              <a:gd name="T29" fmla="*/ 2147483646 h 1136"/>
              <a:gd name="T30" fmla="*/ 83164341 w 1201"/>
              <a:gd name="T31" fmla="*/ 2147483646 h 1136"/>
              <a:gd name="T32" fmla="*/ 0 w 1201"/>
              <a:gd name="T33" fmla="*/ 2147483646 h 11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201" h="1136">
                <a:moveTo>
                  <a:pt x="1201" y="0"/>
                </a:moveTo>
                <a:lnTo>
                  <a:pt x="1094" y="8"/>
                </a:lnTo>
                <a:lnTo>
                  <a:pt x="1053" y="33"/>
                </a:lnTo>
                <a:lnTo>
                  <a:pt x="996" y="66"/>
                </a:lnTo>
                <a:lnTo>
                  <a:pt x="922" y="99"/>
                </a:lnTo>
                <a:lnTo>
                  <a:pt x="856" y="148"/>
                </a:lnTo>
                <a:lnTo>
                  <a:pt x="774" y="189"/>
                </a:lnTo>
                <a:lnTo>
                  <a:pt x="667" y="272"/>
                </a:lnTo>
                <a:lnTo>
                  <a:pt x="551" y="370"/>
                </a:lnTo>
                <a:lnTo>
                  <a:pt x="453" y="436"/>
                </a:lnTo>
                <a:lnTo>
                  <a:pt x="362" y="518"/>
                </a:lnTo>
                <a:lnTo>
                  <a:pt x="288" y="568"/>
                </a:lnTo>
                <a:lnTo>
                  <a:pt x="189" y="708"/>
                </a:lnTo>
                <a:lnTo>
                  <a:pt x="132" y="790"/>
                </a:lnTo>
                <a:lnTo>
                  <a:pt x="82" y="905"/>
                </a:lnTo>
                <a:lnTo>
                  <a:pt x="33" y="1012"/>
                </a:lnTo>
                <a:lnTo>
                  <a:pt x="0" y="1136"/>
                </a:lnTo>
              </a:path>
            </a:pathLst>
          </a:custGeom>
          <a:noFill/>
          <a:ln w="38100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pattFill prst="trellis">
                  <a:fgClr>
                    <a:schemeClr val="tx1"/>
                  </a:fgClr>
                  <a:bgClr>
                    <a:schemeClr val="bg1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60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4" descr="90%"/>
          <p:cNvSpPr>
            <a:spLocks noChangeArrowheads="1"/>
          </p:cNvSpPr>
          <p:nvPr/>
        </p:nvSpPr>
        <p:spPr bwMode="auto">
          <a:xfrm>
            <a:off x="990600" y="3073400"/>
            <a:ext cx="7315200" cy="2128837"/>
          </a:xfrm>
          <a:prstGeom prst="rect">
            <a:avLst/>
          </a:prstGeom>
          <a:pattFill prst="pct90">
            <a:fgClr>
              <a:schemeClr val="tx2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5125" name="AutoShape 6"/>
          <p:cNvSpPr>
            <a:spLocks noChangeArrowheads="1"/>
          </p:cNvSpPr>
          <p:nvPr/>
        </p:nvSpPr>
        <p:spPr bwMode="auto">
          <a:xfrm>
            <a:off x="2535237" y="2068512"/>
            <a:ext cx="228600" cy="152400"/>
          </a:xfrm>
          <a:prstGeom prst="flowChartMerg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5126" name="Rectangle 7"/>
          <p:cNvSpPr>
            <a:spLocks noChangeArrowheads="1"/>
          </p:cNvSpPr>
          <p:nvPr/>
        </p:nvSpPr>
        <p:spPr bwMode="auto">
          <a:xfrm>
            <a:off x="990600" y="2209800"/>
            <a:ext cx="3240087" cy="8636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GB" altLang="en-US" sz="2400" dirty="0">
                <a:latin typeface="Times New Roman" panose="02020603050405020304" pitchFamily="18" charset="0"/>
              </a:rPr>
              <a:t>Reservoir</a:t>
            </a:r>
          </a:p>
        </p:txBody>
      </p:sp>
      <p:sp>
        <p:nvSpPr>
          <p:cNvPr id="5127" name="Rectangle 8"/>
          <p:cNvSpPr>
            <a:spLocks noChangeArrowheads="1"/>
          </p:cNvSpPr>
          <p:nvPr/>
        </p:nvSpPr>
        <p:spPr bwMode="auto">
          <a:xfrm>
            <a:off x="5310187" y="2989262"/>
            <a:ext cx="3030538" cy="90488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5128" name="Freeform 10" descr="Trellis"/>
          <p:cNvSpPr>
            <a:spLocks/>
          </p:cNvSpPr>
          <p:nvPr/>
        </p:nvSpPr>
        <p:spPr bwMode="auto">
          <a:xfrm>
            <a:off x="4059237" y="1920875"/>
            <a:ext cx="1230313" cy="1265237"/>
          </a:xfrm>
          <a:custGeom>
            <a:avLst/>
            <a:gdLst>
              <a:gd name="T0" fmla="*/ 0 w 650"/>
              <a:gd name="T1" fmla="*/ 2147483646 h 732"/>
              <a:gd name="T2" fmla="*/ 0 w 650"/>
              <a:gd name="T3" fmla="*/ 0 h 732"/>
              <a:gd name="T4" fmla="*/ 412005325 w 650"/>
              <a:gd name="T5" fmla="*/ 0 h 732"/>
              <a:gd name="T6" fmla="*/ 824010649 w 650"/>
              <a:gd name="T7" fmla="*/ 1251801635 h 732"/>
              <a:gd name="T8" fmla="*/ 2147483646 w 650"/>
              <a:gd name="T9" fmla="*/ 1941936564 h 732"/>
              <a:gd name="T10" fmla="*/ 2147483646 w 650"/>
              <a:gd name="T11" fmla="*/ 2147483646 h 732"/>
              <a:gd name="T12" fmla="*/ 0 w 650"/>
              <a:gd name="T13" fmla="*/ 2147483646 h 7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50" h="732">
                <a:moveTo>
                  <a:pt x="0" y="732"/>
                </a:moveTo>
                <a:lnTo>
                  <a:pt x="0" y="0"/>
                </a:lnTo>
                <a:lnTo>
                  <a:pt x="115" y="0"/>
                </a:lnTo>
                <a:lnTo>
                  <a:pt x="230" y="419"/>
                </a:lnTo>
                <a:lnTo>
                  <a:pt x="650" y="650"/>
                </a:lnTo>
                <a:lnTo>
                  <a:pt x="650" y="724"/>
                </a:lnTo>
                <a:lnTo>
                  <a:pt x="0" y="732"/>
                </a:lnTo>
                <a:close/>
              </a:path>
            </a:pathLst>
          </a:custGeom>
          <a:pattFill prst="trellis">
            <a:fgClr>
              <a:schemeClr val="tx1"/>
            </a:fgClr>
            <a:bgClr>
              <a:schemeClr val="bg1"/>
            </a:bgClr>
          </a:pattFill>
          <a:ln w="381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129" name="Rectangle 15" descr="40%"/>
          <p:cNvSpPr>
            <a:spLocks noChangeArrowheads="1"/>
          </p:cNvSpPr>
          <p:nvPr/>
        </p:nvSpPr>
        <p:spPr bwMode="auto">
          <a:xfrm>
            <a:off x="971550" y="4956175"/>
            <a:ext cx="7340600" cy="996950"/>
          </a:xfrm>
          <a:prstGeom prst="rect">
            <a:avLst/>
          </a:prstGeom>
          <a:pattFill prst="pct40">
            <a:fgClr>
              <a:srgbClr val="FFFF00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5130" name="Text Box 16"/>
          <p:cNvSpPr txBox="1">
            <a:spLocks noChangeArrowheads="1"/>
          </p:cNvSpPr>
          <p:nvPr/>
        </p:nvSpPr>
        <p:spPr bwMode="auto">
          <a:xfrm>
            <a:off x="6848819" y="5202237"/>
            <a:ext cx="1208985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GB" altLang="en-US" sz="2400" dirty="0" err="1" smtClean="0">
                <a:latin typeface="Times New Roman" panose="02020603050405020304" pitchFamily="18" charset="0"/>
              </a:rPr>
              <a:t>bedeock</a:t>
            </a:r>
            <a:endParaRPr lang="en-GB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5131" name="Text Box 25"/>
          <p:cNvSpPr txBox="1">
            <a:spLocks noChangeArrowheads="1"/>
          </p:cNvSpPr>
          <p:nvPr/>
        </p:nvSpPr>
        <p:spPr bwMode="auto">
          <a:xfrm>
            <a:off x="7138963" y="4293543"/>
            <a:ext cx="628698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GB" altLang="en-US" sz="2400" dirty="0" smtClean="0">
                <a:latin typeface="Times New Roman" panose="02020603050405020304" pitchFamily="18" charset="0"/>
              </a:rPr>
              <a:t>soil</a:t>
            </a:r>
            <a:endParaRPr lang="en-GB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5132" name="AutoShape 27"/>
          <p:cNvSpPr>
            <a:spLocks noChangeArrowheads="1"/>
          </p:cNvSpPr>
          <p:nvPr/>
        </p:nvSpPr>
        <p:spPr bwMode="auto">
          <a:xfrm>
            <a:off x="7639050" y="2820987"/>
            <a:ext cx="228600" cy="152400"/>
          </a:xfrm>
          <a:prstGeom prst="flowChartMerg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5133" name="Line 28"/>
          <p:cNvSpPr>
            <a:spLocks noChangeShapeType="1"/>
          </p:cNvSpPr>
          <p:nvPr/>
        </p:nvSpPr>
        <p:spPr bwMode="auto">
          <a:xfrm>
            <a:off x="4060825" y="3203575"/>
            <a:ext cx="0" cy="431800"/>
          </a:xfrm>
          <a:prstGeom prst="line">
            <a:avLst/>
          </a:prstGeom>
          <a:ln>
            <a:headEnd/>
            <a:tailE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526256" y="1134269"/>
            <a:ext cx="8229600" cy="533400"/>
          </a:xfrm>
          <a:prstGeom prst="rect">
            <a:avLst/>
          </a:prstGeom>
        </p:spPr>
        <p:txBody>
          <a:bodyPr anchor="b" anchorCtr="0">
            <a:noAutofit/>
            <a:scene3d>
              <a:camera prst="orthographicFront"/>
              <a:lightRig rig="soft" dir="t">
                <a:rot lat="0" lon="0" rev="2100000"/>
              </a:lightRig>
            </a:scene3d>
            <a:sp3d prstMaterial="matte">
              <a:bevelT w="38100" h="38100"/>
            </a:sp3d>
          </a:bodyPr>
          <a:lstStyle>
            <a:defPPr>
              <a:defRPr sz="4400">
                <a:solidFill>
                  <a:schemeClr val="tx2">
                    <a:shade val="85000"/>
                    <a:satMod val="150000"/>
                  </a:schemeClr>
                </a:solidFill>
                <a:latin typeface="+mj-lt"/>
                <a:ea typeface="+mj-ea"/>
                <a:cs typeface="+mj-cs"/>
              </a:defRPr>
            </a:defPPr>
            <a:lvl1pPr algn="ctr" eaLnBrk="1" hangingPunct="1">
              <a:buNone/>
              <a:defRPr lang="en-US" sz="4800" b="1" strike="noStrike" kern="1200" baseline="0">
                <a:solidFill>
                  <a:schemeClr val="tx2">
                    <a:shade val="85000"/>
                    <a:satMod val="150000"/>
                  </a:schemeClr>
                </a:solidFill>
                <a:effectLst>
                  <a:outerShdw blurRad="63500" dist="38100" dir="8220000" algn="tl" rotWithShape="0">
                    <a:srgbClr val="000000">
                      <a:alpha val="30000"/>
                    </a:srgbClr>
                  </a:outerShdw>
                </a:effectLst>
                <a:latin typeface="Tw Cen MT" panose="020B0602020104020603" pitchFamily="34" charset="0"/>
                <a:ea typeface="+mj-lt"/>
                <a:cs typeface="+mj-lt"/>
              </a:defRPr>
            </a:lvl1pPr>
          </a:lstStyle>
          <a:p>
            <a:r>
              <a:rPr lang="en-US" sz="2800" dirty="0" smtClean="0"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Flow Nets under dam</a:t>
            </a:r>
            <a:endParaRPr lang="en-US" sz="2800" dirty="0">
              <a:solidFill>
                <a:srgbClr val="00B05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67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4" descr="90%"/>
          <p:cNvSpPr>
            <a:spLocks noChangeArrowheads="1"/>
          </p:cNvSpPr>
          <p:nvPr/>
        </p:nvSpPr>
        <p:spPr bwMode="auto">
          <a:xfrm>
            <a:off x="990600" y="3073400"/>
            <a:ext cx="7315200" cy="2128837"/>
          </a:xfrm>
          <a:prstGeom prst="rect">
            <a:avLst/>
          </a:prstGeom>
          <a:pattFill prst="pct90">
            <a:fgClr>
              <a:schemeClr val="tx2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5125" name="AutoShape 6"/>
          <p:cNvSpPr>
            <a:spLocks noChangeArrowheads="1"/>
          </p:cNvSpPr>
          <p:nvPr/>
        </p:nvSpPr>
        <p:spPr bwMode="auto">
          <a:xfrm>
            <a:off x="2535237" y="2068512"/>
            <a:ext cx="228600" cy="152400"/>
          </a:xfrm>
          <a:prstGeom prst="flowChartMerg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5126" name="Rectangle 7"/>
          <p:cNvSpPr>
            <a:spLocks noChangeArrowheads="1"/>
          </p:cNvSpPr>
          <p:nvPr/>
        </p:nvSpPr>
        <p:spPr bwMode="auto">
          <a:xfrm>
            <a:off x="990600" y="2209800"/>
            <a:ext cx="3240087" cy="8636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GB" altLang="en-US" sz="2400" dirty="0">
                <a:latin typeface="Times New Roman" panose="02020603050405020304" pitchFamily="18" charset="0"/>
              </a:rPr>
              <a:t>Reservoir</a:t>
            </a:r>
          </a:p>
        </p:txBody>
      </p:sp>
      <p:sp>
        <p:nvSpPr>
          <p:cNvPr id="5127" name="Rectangle 8"/>
          <p:cNvSpPr>
            <a:spLocks noChangeArrowheads="1"/>
          </p:cNvSpPr>
          <p:nvPr/>
        </p:nvSpPr>
        <p:spPr bwMode="auto">
          <a:xfrm>
            <a:off x="5310187" y="2989262"/>
            <a:ext cx="3030538" cy="90488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5128" name="Freeform 10" descr="Trellis"/>
          <p:cNvSpPr>
            <a:spLocks/>
          </p:cNvSpPr>
          <p:nvPr/>
        </p:nvSpPr>
        <p:spPr bwMode="auto">
          <a:xfrm>
            <a:off x="4059237" y="1920875"/>
            <a:ext cx="1230313" cy="1265237"/>
          </a:xfrm>
          <a:custGeom>
            <a:avLst/>
            <a:gdLst>
              <a:gd name="T0" fmla="*/ 0 w 650"/>
              <a:gd name="T1" fmla="*/ 2147483646 h 732"/>
              <a:gd name="T2" fmla="*/ 0 w 650"/>
              <a:gd name="T3" fmla="*/ 0 h 732"/>
              <a:gd name="T4" fmla="*/ 412005325 w 650"/>
              <a:gd name="T5" fmla="*/ 0 h 732"/>
              <a:gd name="T6" fmla="*/ 824010649 w 650"/>
              <a:gd name="T7" fmla="*/ 1251801635 h 732"/>
              <a:gd name="T8" fmla="*/ 2147483646 w 650"/>
              <a:gd name="T9" fmla="*/ 1941936564 h 732"/>
              <a:gd name="T10" fmla="*/ 2147483646 w 650"/>
              <a:gd name="T11" fmla="*/ 2147483646 h 732"/>
              <a:gd name="T12" fmla="*/ 0 w 650"/>
              <a:gd name="T13" fmla="*/ 2147483646 h 7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50" h="732">
                <a:moveTo>
                  <a:pt x="0" y="732"/>
                </a:moveTo>
                <a:lnTo>
                  <a:pt x="0" y="0"/>
                </a:lnTo>
                <a:lnTo>
                  <a:pt x="115" y="0"/>
                </a:lnTo>
                <a:lnTo>
                  <a:pt x="230" y="419"/>
                </a:lnTo>
                <a:lnTo>
                  <a:pt x="650" y="650"/>
                </a:lnTo>
                <a:lnTo>
                  <a:pt x="650" y="724"/>
                </a:lnTo>
                <a:lnTo>
                  <a:pt x="0" y="732"/>
                </a:lnTo>
                <a:close/>
              </a:path>
            </a:pathLst>
          </a:custGeom>
          <a:pattFill prst="trellis">
            <a:fgClr>
              <a:schemeClr val="tx1"/>
            </a:fgClr>
            <a:bgClr>
              <a:schemeClr val="bg1"/>
            </a:bgClr>
          </a:pattFill>
          <a:ln w="381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129" name="Rectangle 15" descr="40%"/>
          <p:cNvSpPr>
            <a:spLocks noChangeArrowheads="1"/>
          </p:cNvSpPr>
          <p:nvPr/>
        </p:nvSpPr>
        <p:spPr bwMode="auto">
          <a:xfrm>
            <a:off x="971550" y="4956175"/>
            <a:ext cx="7340600" cy="996950"/>
          </a:xfrm>
          <a:prstGeom prst="rect">
            <a:avLst/>
          </a:prstGeom>
          <a:pattFill prst="pct40">
            <a:fgClr>
              <a:srgbClr val="FFFF00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5130" name="Text Box 16"/>
          <p:cNvSpPr txBox="1">
            <a:spLocks noChangeArrowheads="1"/>
          </p:cNvSpPr>
          <p:nvPr/>
        </p:nvSpPr>
        <p:spPr bwMode="auto">
          <a:xfrm>
            <a:off x="6848819" y="5202237"/>
            <a:ext cx="1208985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GB" altLang="en-US" sz="2400" dirty="0" err="1" smtClean="0">
                <a:latin typeface="Times New Roman" panose="02020603050405020304" pitchFamily="18" charset="0"/>
              </a:rPr>
              <a:t>bedeock</a:t>
            </a:r>
            <a:endParaRPr lang="en-GB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5131" name="Text Box 25"/>
          <p:cNvSpPr txBox="1">
            <a:spLocks noChangeArrowheads="1"/>
          </p:cNvSpPr>
          <p:nvPr/>
        </p:nvSpPr>
        <p:spPr bwMode="auto">
          <a:xfrm>
            <a:off x="7138963" y="4293543"/>
            <a:ext cx="628698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GB" altLang="en-US" sz="2400" dirty="0" smtClean="0">
                <a:latin typeface="Times New Roman" panose="02020603050405020304" pitchFamily="18" charset="0"/>
              </a:rPr>
              <a:t>soil</a:t>
            </a:r>
            <a:endParaRPr lang="en-GB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5132" name="AutoShape 27"/>
          <p:cNvSpPr>
            <a:spLocks noChangeArrowheads="1"/>
          </p:cNvSpPr>
          <p:nvPr/>
        </p:nvSpPr>
        <p:spPr bwMode="auto">
          <a:xfrm>
            <a:off x="7639050" y="2820987"/>
            <a:ext cx="228600" cy="152400"/>
          </a:xfrm>
          <a:prstGeom prst="flowChartMerg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5133" name="Line 28"/>
          <p:cNvSpPr>
            <a:spLocks noChangeShapeType="1"/>
          </p:cNvSpPr>
          <p:nvPr/>
        </p:nvSpPr>
        <p:spPr bwMode="auto">
          <a:xfrm>
            <a:off x="4060825" y="3203575"/>
            <a:ext cx="0" cy="431800"/>
          </a:xfrm>
          <a:prstGeom prst="line">
            <a:avLst/>
          </a:prstGeom>
          <a:ln>
            <a:headEnd/>
            <a:tailE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endParaRPr lang="en-US"/>
          </a:p>
        </p:txBody>
      </p:sp>
      <p:sp>
        <p:nvSpPr>
          <p:cNvPr id="5134" name="Freeform 29" descr="Trellis"/>
          <p:cNvSpPr>
            <a:spLocks/>
          </p:cNvSpPr>
          <p:nvPr/>
        </p:nvSpPr>
        <p:spPr bwMode="auto">
          <a:xfrm>
            <a:off x="3786187" y="3073400"/>
            <a:ext cx="1709738" cy="666750"/>
          </a:xfrm>
          <a:custGeom>
            <a:avLst/>
            <a:gdLst>
              <a:gd name="T0" fmla="*/ 0 w 1045"/>
              <a:gd name="T1" fmla="*/ 0 h 387"/>
              <a:gd name="T2" fmla="*/ 21415082 w 1045"/>
              <a:gd name="T3" fmla="*/ 145446258 h 387"/>
              <a:gd name="T4" fmla="*/ 45506845 w 1045"/>
              <a:gd name="T5" fmla="*/ 341351880 h 387"/>
              <a:gd name="T6" fmla="*/ 66921927 w 1045"/>
              <a:gd name="T7" fmla="*/ 486796415 h 387"/>
              <a:gd name="T8" fmla="*/ 155258935 w 1045"/>
              <a:gd name="T9" fmla="*/ 804402002 h 387"/>
              <a:gd name="T10" fmla="*/ 219502545 w 1045"/>
              <a:gd name="T11" fmla="*/ 1000309347 h 387"/>
              <a:gd name="T12" fmla="*/ 329254636 w 1045"/>
              <a:gd name="T13" fmla="*/ 1098261297 h 387"/>
              <a:gd name="T14" fmla="*/ 704016117 w 1045"/>
              <a:gd name="T15" fmla="*/ 1148722384 h 387"/>
              <a:gd name="T16" fmla="*/ 859273416 w 1045"/>
              <a:gd name="T17" fmla="*/ 1098261297 h 387"/>
              <a:gd name="T18" fmla="*/ 1167112970 w 1045"/>
              <a:gd name="T19" fmla="*/ 952816762 h 387"/>
              <a:gd name="T20" fmla="*/ 1386615515 w 1045"/>
              <a:gd name="T21" fmla="*/ 854863089 h 387"/>
              <a:gd name="T22" fmla="*/ 1651626541 w 1045"/>
              <a:gd name="T23" fmla="*/ 756909417 h 387"/>
              <a:gd name="T24" fmla="*/ 1959466095 w 1045"/>
              <a:gd name="T25" fmla="*/ 682703760 h 387"/>
              <a:gd name="T26" fmla="*/ 2147483646 w 1045"/>
              <a:gd name="T27" fmla="*/ 611464882 h 387"/>
              <a:gd name="T28" fmla="*/ 2147483646 w 1045"/>
              <a:gd name="T29" fmla="*/ 584750087 h 387"/>
              <a:gd name="T30" fmla="*/ 2147483646 w 1045"/>
              <a:gd name="T31" fmla="*/ 486796415 h 387"/>
              <a:gd name="T32" fmla="*/ 2147483646 w 1045"/>
              <a:gd name="T33" fmla="*/ 391812967 h 387"/>
              <a:gd name="T34" fmla="*/ 2147483646 w 1045"/>
              <a:gd name="T35" fmla="*/ 219651915 h 387"/>
              <a:gd name="T36" fmla="*/ 2147483646 w 1045"/>
              <a:gd name="T37" fmla="*/ 74207380 h 387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045" h="387">
                <a:moveTo>
                  <a:pt x="0" y="0"/>
                </a:moveTo>
                <a:lnTo>
                  <a:pt x="8" y="49"/>
                </a:lnTo>
                <a:lnTo>
                  <a:pt x="17" y="115"/>
                </a:lnTo>
                <a:lnTo>
                  <a:pt x="25" y="164"/>
                </a:lnTo>
                <a:lnTo>
                  <a:pt x="58" y="271"/>
                </a:lnTo>
                <a:lnTo>
                  <a:pt x="82" y="337"/>
                </a:lnTo>
                <a:lnTo>
                  <a:pt x="123" y="370"/>
                </a:lnTo>
                <a:lnTo>
                  <a:pt x="263" y="387"/>
                </a:lnTo>
                <a:lnTo>
                  <a:pt x="321" y="370"/>
                </a:lnTo>
                <a:lnTo>
                  <a:pt x="436" y="321"/>
                </a:lnTo>
                <a:lnTo>
                  <a:pt x="518" y="288"/>
                </a:lnTo>
                <a:lnTo>
                  <a:pt x="617" y="255"/>
                </a:lnTo>
                <a:lnTo>
                  <a:pt x="732" y="230"/>
                </a:lnTo>
                <a:lnTo>
                  <a:pt x="823" y="206"/>
                </a:lnTo>
                <a:lnTo>
                  <a:pt x="889" y="197"/>
                </a:lnTo>
                <a:lnTo>
                  <a:pt x="963" y="164"/>
                </a:lnTo>
                <a:lnTo>
                  <a:pt x="1012" y="132"/>
                </a:lnTo>
                <a:lnTo>
                  <a:pt x="1037" y="74"/>
                </a:lnTo>
                <a:lnTo>
                  <a:pt x="1045" y="25"/>
                </a:lnTo>
              </a:path>
            </a:pathLst>
          </a:cu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pattFill prst="trellis">
                  <a:fgClr>
                    <a:schemeClr val="tx1"/>
                  </a:fgClr>
                  <a:bgClr>
                    <a:schemeClr val="bg1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135" name="Freeform 30" descr="Trellis"/>
          <p:cNvSpPr>
            <a:spLocks/>
          </p:cNvSpPr>
          <p:nvPr/>
        </p:nvSpPr>
        <p:spPr bwMode="auto">
          <a:xfrm>
            <a:off x="3249612" y="3086100"/>
            <a:ext cx="2679700" cy="1019175"/>
          </a:xfrm>
          <a:custGeom>
            <a:avLst/>
            <a:gdLst>
              <a:gd name="T0" fmla="*/ 0 w 1465"/>
              <a:gd name="T1" fmla="*/ 0 h 510"/>
              <a:gd name="T2" fmla="*/ 26765905 w 1465"/>
              <a:gd name="T3" fmla="*/ 263572644 h 510"/>
              <a:gd name="T4" fmla="*/ 83645052 w 1465"/>
              <a:gd name="T5" fmla="*/ 495197149 h 510"/>
              <a:gd name="T6" fmla="*/ 167288275 w 1465"/>
              <a:gd name="T7" fmla="*/ 690880747 h 510"/>
              <a:gd name="T8" fmla="*/ 247587818 w 1465"/>
              <a:gd name="T9" fmla="*/ 918512484 h 510"/>
              <a:gd name="T10" fmla="*/ 357998774 w 1465"/>
              <a:gd name="T11" fmla="*/ 1182085128 h 510"/>
              <a:gd name="T12" fmla="*/ 495175635 w 1465"/>
              <a:gd name="T13" fmla="*/ 1381761494 h 510"/>
              <a:gd name="T14" fmla="*/ 689229815 w 1465"/>
              <a:gd name="T15" fmla="*/ 1677284275 h 510"/>
              <a:gd name="T16" fmla="*/ 853172580 w 1465"/>
              <a:gd name="T17" fmla="*/ 1809069598 h 510"/>
              <a:gd name="T18" fmla="*/ 1073994494 w 1465"/>
              <a:gd name="T19" fmla="*/ 1940856919 h 510"/>
              <a:gd name="T20" fmla="*/ 1294816407 w 1465"/>
              <a:gd name="T21" fmla="*/ 1972805057 h 510"/>
              <a:gd name="T22" fmla="*/ 1488870586 w 1465"/>
              <a:gd name="T23" fmla="*/ 2004753196 h 510"/>
              <a:gd name="T24" fmla="*/ 1763224309 w 1465"/>
              <a:gd name="T25" fmla="*/ 2036701335 h 510"/>
              <a:gd name="T26" fmla="*/ 2010812126 w 1465"/>
              <a:gd name="T27" fmla="*/ 1972805057 h 510"/>
              <a:gd name="T28" fmla="*/ 2147483646 w 1465"/>
              <a:gd name="T29" fmla="*/ 1972805057 h 510"/>
              <a:gd name="T30" fmla="*/ 2147483646 w 1465"/>
              <a:gd name="T31" fmla="*/ 1809069598 h 510"/>
              <a:gd name="T32" fmla="*/ 2147483646 w 1465"/>
              <a:gd name="T33" fmla="*/ 1741180552 h 510"/>
              <a:gd name="T34" fmla="*/ 2147483646 w 1465"/>
              <a:gd name="T35" fmla="*/ 1513548815 h 510"/>
              <a:gd name="T36" fmla="*/ 2147483646 w 1465"/>
              <a:gd name="T37" fmla="*/ 1413709633 h 510"/>
              <a:gd name="T38" fmla="*/ 2147483646 w 1465"/>
              <a:gd name="T39" fmla="*/ 1249976171 h 510"/>
              <a:gd name="T40" fmla="*/ 2147483646 w 1465"/>
              <a:gd name="T41" fmla="*/ 1150136989 h 510"/>
              <a:gd name="T42" fmla="*/ 2147483646 w 1465"/>
              <a:gd name="T43" fmla="*/ 854616207 h 510"/>
              <a:gd name="T44" fmla="*/ 2147483646 w 1465"/>
              <a:gd name="T45" fmla="*/ 527145287 h 510"/>
              <a:gd name="T46" fmla="*/ 2147483646 w 1465"/>
              <a:gd name="T47" fmla="*/ 231624505 h 510"/>
              <a:gd name="T48" fmla="*/ 2147483646 w 1465"/>
              <a:gd name="T49" fmla="*/ 0 h 510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465" h="510">
                <a:moveTo>
                  <a:pt x="0" y="0"/>
                </a:moveTo>
                <a:lnTo>
                  <a:pt x="8" y="66"/>
                </a:lnTo>
                <a:lnTo>
                  <a:pt x="25" y="124"/>
                </a:lnTo>
                <a:lnTo>
                  <a:pt x="50" y="173"/>
                </a:lnTo>
                <a:lnTo>
                  <a:pt x="74" y="230"/>
                </a:lnTo>
                <a:lnTo>
                  <a:pt x="107" y="296"/>
                </a:lnTo>
                <a:lnTo>
                  <a:pt x="148" y="346"/>
                </a:lnTo>
                <a:lnTo>
                  <a:pt x="206" y="420"/>
                </a:lnTo>
                <a:lnTo>
                  <a:pt x="255" y="453"/>
                </a:lnTo>
                <a:lnTo>
                  <a:pt x="321" y="486"/>
                </a:lnTo>
                <a:lnTo>
                  <a:pt x="387" y="494"/>
                </a:lnTo>
                <a:lnTo>
                  <a:pt x="445" y="502"/>
                </a:lnTo>
                <a:lnTo>
                  <a:pt x="527" y="510"/>
                </a:lnTo>
                <a:lnTo>
                  <a:pt x="601" y="494"/>
                </a:lnTo>
                <a:lnTo>
                  <a:pt x="691" y="494"/>
                </a:lnTo>
                <a:lnTo>
                  <a:pt x="831" y="453"/>
                </a:lnTo>
                <a:lnTo>
                  <a:pt x="905" y="436"/>
                </a:lnTo>
                <a:lnTo>
                  <a:pt x="988" y="379"/>
                </a:lnTo>
                <a:lnTo>
                  <a:pt x="1078" y="354"/>
                </a:lnTo>
                <a:lnTo>
                  <a:pt x="1160" y="313"/>
                </a:lnTo>
                <a:lnTo>
                  <a:pt x="1251" y="288"/>
                </a:lnTo>
                <a:lnTo>
                  <a:pt x="1350" y="214"/>
                </a:lnTo>
                <a:lnTo>
                  <a:pt x="1407" y="132"/>
                </a:lnTo>
                <a:lnTo>
                  <a:pt x="1457" y="58"/>
                </a:lnTo>
                <a:lnTo>
                  <a:pt x="1465" y="0"/>
                </a:ln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pattFill prst="trellis">
                  <a:fgClr>
                    <a:schemeClr val="tx1"/>
                  </a:fgClr>
                  <a:bgClr>
                    <a:schemeClr val="bg1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136" name="Freeform 31" descr="Trellis"/>
          <p:cNvSpPr>
            <a:spLocks/>
          </p:cNvSpPr>
          <p:nvPr/>
        </p:nvSpPr>
        <p:spPr bwMode="auto">
          <a:xfrm>
            <a:off x="2674937" y="3098800"/>
            <a:ext cx="3802063" cy="1333500"/>
          </a:xfrm>
          <a:custGeom>
            <a:avLst/>
            <a:gdLst>
              <a:gd name="T0" fmla="*/ 0 w 2214"/>
              <a:gd name="T1" fmla="*/ 0 h 700"/>
              <a:gd name="T2" fmla="*/ 26542315 w 2214"/>
              <a:gd name="T3" fmla="*/ 388305675 h 700"/>
              <a:gd name="T4" fmla="*/ 123860703 w 2214"/>
              <a:gd name="T5" fmla="*/ 656853525 h 700"/>
              <a:gd name="T6" fmla="*/ 218230517 w 2214"/>
              <a:gd name="T7" fmla="*/ 805643550 h 700"/>
              <a:gd name="T8" fmla="*/ 291956880 w 2214"/>
              <a:gd name="T9" fmla="*/ 1077820425 h 700"/>
              <a:gd name="T10" fmla="*/ 436461033 w 2214"/>
              <a:gd name="T11" fmla="*/ 1255642650 h 700"/>
              <a:gd name="T12" fmla="*/ 533779421 w 2214"/>
              <a:gd name="T13" fmla="*/ 1404432675 h 700"/>
              <a:gd name="T14" fmla="*/ 681232148 w 2214"/>
              <a:gd name="T15" fmla="*/ 1614916125 h 700"/>
              <a:gd name="T16" fmla="*/ 923054689 w 2214"/>
              <a:gd name="T17" fmla="*/ 1850802750 h 700"/>
              <a:gd name="T18" fmla="*/ 1067558842 w 2214"/>
              <a:gd name="T19" fmla="*/ 2061286200 h 700"/>
              <a:gd name="T20" fmla="*/ 1335923698 w 2214"/>
              <a:gd name="T21" fmla="*/ 2147483646 h 700"/>
              <a:gd name="T22" fmla="*/ 1577746239 w 2214"/>
              <a:gd name="T23" fmla="*/ 2147483646 h 700"/>
              <a:gd name="T24" fmla="*/ 1748790990 w 2214"/>
              <a:gd name="T25" fmla="*/ 2147483646 h 700"/>
              <a:gd name="T26" fmla="*/ 2014207272 w 2214"/>
              <a:gd name="T27" fmla="*/ 2147483646 h 700"/>
              <a:gd name="T28" fmla="*/ 2147483646 w 2214"/>
              <a:gd name="T29" fmla="*/ 2147483646 h 700"/>
              <a:gd name="T30" fmla="*/ 2147483646 w 2214"/>
              <a:gd name="T31" fmla="*/ 2147483646 h 700"/>
              <a:gd name="T32" fmla="*/ 2147483646 w 2214"/>
              <a:gd name="T33" fmla="*/ 2147483646 h 700"/>
              <a:gd name="T34" fmla="*/ 2147483646 w 2214"/>
              <a:gd name="T35" fmla="*/ 2147483646 h 700"/>
              <a:gd name="T36" fmla="*/ 2147483646 w 2214"/>
              <a:gd name="T37" fmla="*/ 2147483646 h 700"/>
              <a:gd name="T38" fmla="*/ 2147483646 w 2214"/>
              <a:gd name="T39" fmla="*/ 2147483646 h 700"/>
              <a:gd name="T40" fmla="*/ 2147483646 w 2214"/>
              <a:gd name="T41" fmla="*/ 2147483646 h 700"/>
              <a:gd name="T42" fmla="*/ 2147483646 w 2214"/>
              <a:gd name="T43" fmla="*/ 2147483646 h 700"/>
              <a:gd name="T44" fmla="*/ 2147483646 w 2214"/>
              <a:gd name="T45" fmla="*/ 2147483646 h 700"/>
              <a:gd name="T46" fmla="*/ 2147483646 w 2214"/>
              <a:gd name="T47" fmla="*/ 2061286200 h 700"/>
              <a:gd name="T48" fmla="*/ 2147483646 w 2214"/>
              <a:gd name="T49" fmla="*/ 1912496175 h 700"/>
              <a:gd name="T50" fmla="*/ 2147483646 w 2214"/>
              <a:gd name="T51" fmla="*/ 1702012725 h 700"/>
              <a:gd name="T52" fmla="*/ 2147483646 w 2214"/>
              <a:gd name="T53" fmla="*/ 1495158300 h 700"/>
              <a:gd name="T54" fmla="*/ 2147483646 w 2214"/>
              <a:gd name="T55" fmla="*/ 1375400475 h 700"/>
              <a:gd name="T56" fmla="*/ 2147483646 w 2214"/>
              <a:gd name="T57" fmla="*/ 1106852625 h 700"/>
              <a:gd name="T58" fmla="*/ 2147483646 w 2214"/>
              <a:gd name="T59" fmla="*/ 718546950 h 700"/>
              <a:gd name="T60" fmla="*/ 2147483646 w 2214"/>
              <a:gd name="T61" fmla="*/ 479031300 h 700"/>
              <a:gd name="T62" fmla="*/ 2147483646 w 2214"/>
              <a:gd name="T63" fmla="*/ 268547850 h 700"/>
              <a:gd name="T64" fmla="*/ 2147483646 w 2214"/>
              <a:gd name="T65" fmla="*/ 32661225 h 70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2214" h="700">
                <a:moveTo>
                  <a:pt x="0" y="0"/>
                </a:moveTo>
                <a:lnTo>
                  <a:pt x="9" y="107"/>
                </a:lnTo>
                <a:lnTo>
                  <a:pt x="42" y="181"/>
                </a:lnTo>
                <a:lnTo>
                  <a:pt x="74" y="222"/>
                </a:lnTo>
                <a:lnTo>
                  <a:pt x="99" y="297"/>
                </a:lnTo>
                <a:lnTo>
                  <a:pt x="148" y="346"/>
                </a:lnTo>
                <a:lnTo>
                  <a:pt x="181" y="387"/>
                </a:lnTo>
                <a:lnTo>
                  <a:pt x="231" y="445"/>
                </a:lnTo>
                <a:lnTo>
                  <a:pt x="313" y="510"/>
                </a:lnTo>
                <a:lnTo>
                  <a:pt x="362" y="568"/>
                </a:lnTo>
                <a:lnTo>
                  <a:pt x="453" y="609"/>
                </a:lnTo>
                <a:lnTo>
                  <a:pt x="535" y="659"/>
                </a:lnTo>
                <a:lnTo>
                  <a:pt x="593" y="667"/>
                </a:lnTo>
                <a:lnTo>
                  <a:pt x="683" y="683"/>
                </a:lnTo>
                <a:lnTo>
                  <a:pt x="757" y="700"/>
                </a:lnTo>
                <a:lnTo>
                  <a:pt x="848" y="700"/>
                </a:lnTo>
                <a:lnTo>
                  <a:pt x="955" y="700"/>
                </a:lnTo>
                <a:lnTo>
                  <a:pt x="1045" y="692"/>
                </a:lnTo>
                <a:lnTo>
                  <a:pt x="1136" y="683"/>
                </a:lnTo>
                <a:lnTo>
                  <a:pt x="1218" y="675"/>
                </a:lnTo>
                <a:lnTo>
                  <a:pt x="1300" y="659"/>
                </a:lnTo>
                <a:lnTo>
                  <a:pt x="1399" y="626"/>
                </a:lnTo>
                <a:lnTo>
                  <a:pt x="1498" y="593"/>
                </a:lnTo>
                <a:lnTo>
                  <a:pt x="1572" y="568"/>
                </a:lnTo>
                <a:lnTo>
                  <a:pt x="1679" y="527"/>
                </a:lnTo>
                <a:lnTo>
                  <a:pt x="1786" y="469"/>
                </a:lnTo>
                <a:lnTo>
                  <a:pt x="1860" y="412"/>
                </a:lnTo>
                <a:lnTo>
                  <a:pt x="1926" y="379"/>
                </a:lnTo>
                <a:lnTo>
                  <a:pt x="2016" y="305"/>
                </a:lnTo>
                <a:lnTo>
                  <a:pt x="2115" y="198"/>
                </a:lnTo>
                <a:lnTo>
                  <a:pt x="2156" y="132"/>
                </a:lnTo>
                <a:lnTo>
                  <a:pt x="2189" y="74"/>
                </a:lnTo>
                <a:lnTo>
                  <a:pt x="2214" y="9"/>
                </a:ln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pattFill prst="trellis">
                  <a:fgClr>
                    <a:schemeClr val="tx1"/>
                  </a:fgClr>
                  <a:bgClr>
                    <a:schemeClr val="bg1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526256" y="1134269"/>
            <a:ext cx="8229600" cy="533400"/>
          </a:xfrm>
          <a:prstGeom prst="rect">
            <a:avLst/>
          </a:prstGeom>
        </p:spPr>
        <p:txBody>
          <a:bodyPr anchor="b" anchorCtr="0">
            <a:noAutofit/>
            <a:scene3d>
              <a:camera prst="orthographicFront"/>
              <a:lightRig rig="soft" dir="t">
                <a:rot lat="0" lon="0" rev="2100000"/>
              </a:lightRig>
            </a:scene3d>
            <a:sp3d prstMaterial="matte">
              <a:bevelT w="38100" h="38100"/>
            </a:sp3d>
          </a:bodyPr>
          <a:lstStyle>
            <a:defPPr>
              <a:defRPr sz="4400">
                <a:solidFill>
                  <a:schemeClr val="tx2">
                    <a:shade val="85000"/>
                    <a:satMod val="150000"/>
                  </a:schemeClr>
                </a:solidFill>
                <a:latin typeface="+mj-lt"/>
                <a:ea typeface="+mj-ea"/>
                <a:cs typeface="+mj-cs"/>
              </a:defRPr>
            </a:defPPr>
            <a:lvl1pPr algn="ctr" eaLnBrk="1" hangingPunct="1">
              <a:buNone/>
              <a:defRPr lang="en-US" sz="4800" b="1" strike="noStrike" kern="1200" baseline="0">
                <a:solidFill>
                  <a:schemeClr val="tx2">
                    <a:shade val="85000"/>
                    <a:satMod val="150000"/>
                  </a:schemeClr>
                </a:solidFill>
                <a:effectLst>
                  <a:outerShdw blurRad="63500" dist="38100" dir="8220000" algn="tl" rotWithShape="0">
                    <a:srgbClr val="000000">
                      <a:alpha val="30000"/>
                    </a:srgbClr>
                  </a:outerShdw>
                </a:effectLst>
                <a:latin typeface="Tw Cen MT" panose="020B0602020104020603" pitchFamily="34" charset="0"/>
                <a:ea typeface="+mj-lt"/>
                <a:cs typeface="+mj-lt"/>
              </a:defRPr>
            </a:lvl1pPr>
          </a:lstStyle>
          <a:p>
            <a:r>
              <a:rPr lang="en-US" sz="2800" dirty="0" smtClean="0"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Flow Nets under dam</a:t>
            </a:r>
            <a:endParaRPr lang="en-US" sz="2800" dirty="0">
              <a:solidFill>
                <a:srgbClr val="00B05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reeform 31" descr="Trellis"/>
          <p:cNvSpPr>
            <a:spLocks/>
          </p:cNvSpPr>
          <p:nvPr/>
        </p:nvSpPr>
        <p:spPr bwMode="auto">
          <a:xfrm flipV="1">
            <a:off x="1143001" y="4892674"/>
            <a:ext cx="7010400" cy="57149"/>
          </a:xfrm>
          <a:custGeom>
            <a:avLst/>
            <a:gdLst>
              <a:gd name="T0" fmla="*/ 0 w 2214"/>
              <a:gd name="T1" fmla="*/ 0 h 700"/>
              <a:gd name="T2" fmla="*/ 26542315 w 2214"/>
              <a:gd name="T3" fmla="*/ 388305675 h 700"/>
              <a:gd name="T4" fmla="*/ 123860703 w 2214"/>
              <a:gd name="T5" fmla="*/ 656853525 h 700"/>
              <a:gd name="T6" fmla="*/ 218230517 w 2214"/>
              <a:gd name="T7" fmla="*/ 805643550 h 700"/>
              <a:gd name="T8" fmla="*/ 291956880 w 2214"/>
              <a:gd name="T9" fmla="*/ 1077820425 h 700"/>
              <a:gd name="T10" fmla="*/ 436461033 w 2214"/>
              <a:gd name="T11" fmla="*/ 1255642650 h 700"/>
              <a:gd name="T12" fmla="*/ 533779421 w 2214"/>
              <a:gd name="T13" fmla="*/ 1404432675 h 700"/>
              <a:gd name="T14" fmla="*/ 681232148 w 2214"/>
              <a:gd name="T15" fmla="*/ 1614916125 h 700"/>
              <a:gd name="T16" fmla="*/ 923054689 w 2214"/>
              <a:gd name="T17" fmla="*/ 1850802750 h 700"/>
              <a:gd name="T18" fmla="*/ 1067558842 w 2214"/>
              <a:gd name="T19" fmla="*/ 2061286200 h 700"/>
              <a:gd name="T20" fmla="*/ 1335923698 w 2214"/>
              <a:gd name="T21" fmla="*/ 2147483646 h 700"/>
              <a:gd name="T22" fmla="*/ 1577746239 w 2214"/>
              <a:gd name="T23" fmla="*/ 2147483646 h 700"/>
              <a:gd name="T24" fmla="*/ 1748790990 w 2214"/>
              <a:gd name="T25" fmla="*/ 2147483646 h 700"/>
              <a:gd name="T26" fmla="*/ 2014207272 w 2214"/>
              <a:gd name="T27" fmla="*/ 2147483646 h 700"/>
              <a:gd name="T28" fmla="*/ 2147483646 w 2214"/>
              <a:gd name="T29" fmla="*/ 2147483646 h 700"/>
              <a:gd name="T30" fmla="*/ 2147483646 w 2214"/>
              <a:gd name="T31" fmla="*/ 2147483646 h 700"/>
              <a:gd name="T32" fmla="*/ 2147483646 w 2214"/>
              <a:gd name="T33" fmla="*/ 2147483646 h 700"/>
              <a:gd name="T34" fmla="*/ 2147483646 w 2214"/>
              <a:gd name="T35" fmla="*/ 2147483646 h 700"/>
              <a:gd name="T36" fmla="*/ 2147483646 w 2214"/>
              <a:gd name="T37" fmla="*/ 2147483646 h 700"/>
              <a:gd name="T38" fmla="*/ 2147483646 w 2214"/>
              <a:gd name="T39" fmla="*/ 2147483646 h 700"/>
              <a:gd name="T40" fmla="*/ 2147483646 w 2214"/>
              <a:gd name="T41" fmla="*/ 2147483646 h 700"/>
              <a:gd name="T42" fmla="*/ 2147483646 w 2214"/>
              <a:gd name="T43" fmla="*/ 2147483646 h 700"/>
              <a:gd name="T44" fmla="*/ 2147483646 w 2214"/>
              <a:gd name="T45" fmla="*/ 2147483646 h 700"/>
              <a:gd name="T46" fmla="*/ 2147483646 w 2214"/>
              <a:gd name="T47" fmla="*/ 2061286200 h 700"/>
              <a:gd name="T48" fmla="*/ 2147483646 w 2214"/>
              <a:gd name="T49" fmla="*/ 1912496175 h 700"/>
              <a:gd name="T50" fmla="*/ 2147483646 w 2214"/>
              <a:gd name="T51" fmla="*/ 1702012725 h 700"/>
              <a:gd name="T52" fmla="*/ 2147483646 w 2214"/>
              <a:gd name="T53" fmla="*/ 1495158300 h 700"/>
              <a:gd name="T54" fmla="*/ 2147483646 w 2214"/>
              <a:gd name="T55" fmla="*/ 1375400475 h 700"/>
              <a:gd name="T56" fmla="*/ 2147483646 w 2214"/>
              <a:gd name="T57" fmla="*/ 1106852625 h 700"/>
              <a:gd name="T58" fmla="*/ 2147483646 w 2214"/>
              <a:gd name="T59" fmla="*/ 718546950 h 700"/>
              <a:gd name="T60" fmla="*/ 2147483646 w 2214"/>
              <a:gd name="T61" fmla="*/ 479031300 h 700"/>
              <a:gd name="T62" fmla="*/ 2147483646 w 2214"/>
              <a:gd name="T63" fmla="*/ 268547850 h 700"/>
              <a:gd name="T64" fmla="*/ 2147483646 w 2214"/>
              <a:gd name="T65" fmla="*/ 32661225 h 70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2214" h="700">
                <a:moveTo>
                  <a:pt x="0" y="0"/>
                </a:moveTo>
                <a:lnTo>
                  <a:pt x="9" y="107"/>
                </a:lnTo>
                <a:lnTo>
                  <a:pt x="42" y="181"/>
                </a:lnTo>
                <a:lnTo>
                  <a:pt x="74" y="222"/>
                </a:lnTo>
                <a:lnTo>
                  <a:pt x="99" y="297"/>
                </a:lnTo>
                <a:lnTo>
                  <a:pt x="148" y="346"/>
                </a:lnTo>
                <a:lnTo>
                  <a:pt x="181" y="387"/>
                </a:lnTo>
                <a:lnTo>
                  <a:pt x="231" y="445"/>
                </a:lnTo>
                <a:lnTo>
                  <a:pt x="313" y="510"/>
                </a:lnTo>
                <a:lnTo>
                  <a:pt x="362" y="568"/>
                </a:lnTo>
                <a:lnTo>
                  <a:pt x="453" y="609"/>
                </a:lnTo>
                <a:lnTo>
                  <a:pt x="535" y="659"/>
                </a:lnTo>
                <a:lnTo>
                  <a:pt x="593" y="667"/>
                </a:lnTo>
                <a:lnTo>
                  <a:pt x="683" y="683"/>
                </a:lnTo>
                <a:lnTo>
                  <a:pt x="757" y="700"/>
                </a:lnTo>
                <a:lnTo>
                  <a:pt x="848" y="700"/>
                </a:lnTo>
                <a:lnTo>
                  <a:pt x="955" y="700"/>
                </a:lnTo>
                <a:lnTo>
                  <a:pt x="1045" y="692"/>
                </a:lnTo>
                <a:lnTo>
                  <a:pt x="1136" y="683"/>
                </a:lnTo>
                <a:lnTo>
                  <a:pt x="1218" y="675"/>
                </a:lnTo>
                <a:lnTo>
                  <a:pt x="1300" y="659"/>
                </a:lnTo>
                <a:lnTo>
                  <a:pt x="1399" y="626"/>
                </a:lnTo>
                <a:lnTo>
                  <a:pt x="1498" y="593"/>
                </a:lnTo>
                <a:lnTo>
                  <a:pt x="1572" y="568"/>
                </a:lnTo>
                <a:lnTo>
                  <a:pt x="1679" y="527"/>
                </a:lnTo>
                <a:lnTo>
                  <a:pt x="1786" y="469"/>
                </a:lnTo>
                <a:lnTo>
                  <a:pt x="1860" y="412"/>
                </a:lnTo>
                <a:lnTo>
                  <a:pt x="1926" y="379"/>
                </a:lnTo>
                <a:lnTo>
                  <a:pt x="2016" y="305"/>
                </a:lnTo>
                <a:lnTo>
                  <a:pt x="2115" y="198"/>
                </a:lnTo>
                <a:lnTo>
                  <a:pt x="2156" y="132"/>
                </a:lnTo>
                <a:lnTo>
                  <a:pt x="2189" y="74"/>
                </a:lnTo>
                <a:lnTo>
                  <a:pt x="2214" y="9"/>
                </a:ln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pattFill prst="trellis">
                  <a:fgClr>
                    <a:schemeClr val="tx1"/>
                  </a:fgClr>
                  <a:bgClr>
                    <a:schemeClr val="bg1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3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136" y="990601"/>
            <a:ext cx="7889321" cy="533399"/>
          </a:xfrm>
        </p:spPr>
        <p:txBody>
          <a:bodyPr>
            <a:normAutofit/>
          </a:bodyPr>
          <a:lstStyle/>
          <a:p>
            <a:pPr algn="ctr"/>
            <a:r>
              <a:rPr lang="en-US" sz="24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Seepage</a:t>
            </a:r>
            <a:endParaRPr lang="en-US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20889" y="1828800"/>
            <a:ext cx="8013511" cy="4495801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000" b="1" dirty="0" smtClean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Laplace’s Equation of Continuity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000" b="1" dirty="0" smtClean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Continuity Equation for Solution of Simple Flow Problems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000" b="1" dirty="0" smtClean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 Nets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000" b="1" dirty="0" smtClean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Seepage Calculation from a Flow Net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000" b="1" dirty="0" smtClean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 Nets in Anisotropic Soil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000" b="1" dirty="0" smtClean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Mathematical Solution for Seepage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000" b="1" dirty="0" smtClean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Uplift Pressure Under Hydraulic Structures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000" b="1" dirty="0" smtClean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Seepage Through an Earth Dam on an Impervious Base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000" b="1" dirty="0" smtClean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L. </a:t>
            </a:r>
            <a:r>
              <a:rPr lang="en-US" sz="2000" b="1" dirty="0" err="1" smtClean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Casagrande’s</a:t>
            </a:r>
            <a:r>
              <a:rPr lang="en-US" sz="2000" b="1" dirty="0" smtClean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Solution for </a:t>
            </a:r>
            <a:r>
              <a:rPr lang="en-US" sz="2000" b="1" dirty="0" err="1" smtClean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SeepageThrough</a:t>
            </a:r>
            <a:r>
              <a:rPr lang="en-US" sz="2000" b="1" dirty="0" smtClean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 Earth Dam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000" b="1" dirty="0" smtClean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 Design</a:t>
            </a:r>
            <a:endParaRPr lang="en-US" sz="2000" b="1" dirty="0">
              <a:ln w="0"/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553200"/>
            <a:ext cx="2165696" cy="304800"/>
          </a:xfrm>
        </p:spPr>
        <p:txBody>
          <a:bodyPr/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99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4" descr="90%"/>
          <p:cNvSpPr>
            <a:spLocks noChangeArrowheads="1"/>
          </p:cNvSpPr>
          <p:nvPr/>
        </p:nvSpPr>
        <p:spPr bwMode="auto">
          <a:xfrm>
            <a:off x="1066800" y="3352800"/>
            <a:ext cx="7315200" cy="2128837"/>
          </a:xfrm>
          <a:prstGeom prst="rect">
            <a:avLst/>
          </a:prstGeom>
          <a:pattFill prst="pct90">
            <a:fgClr>
              <a:schemeClr val="tx2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6149" name="AutoShape 5"/>
          <p:cNvSpPr>
            <a:spLocks noChangeArrowheads="1"/>
          </p:cNvSpPr>
          <p:nvPr/>
        </p:nvSpPr>
        <p:spPr bwMode="auto">
          <a:xfrm>
            <a:off x="2611437" y="2347912"/>
            <a:ext cx="228600" cy="152400"/>
          </a:xfrm>
          <a:prstGeom prst="flowChartMerg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6150" name="Rectangle 6"/>
          <p:cNvSpPr>
            <a:spLocks noChangeArrowheads="1"/>
          </p:cNvSpPr>
          <p:nvPr/>
        </p:nvSpPr>
        <p:spPr bwMode="auto">
          <a:xfrm>
            <a:off x="1066800" y="2489200"/>
            <a:ext cx="3240087" cy="8636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GB" altLang="en-US" sz="2400" dirty="0">
                <a:latin typeface="Times New Roman" panose="02020603050405020304" pitchFamily="18" charset="0"/>
              </a:rPr>
              <a:t>Reservoir</a:t>
            </a:r>
          </a:p>
        </p:txBody>
      </p:sp>
      <p:sp>
        <p:nvSpPr>
          <p:cNvPr id="6151" name="Rectangle 7"/>
          <p:cNvSpPr>
            <a:spLocks noChangeArrowheads="1"/>
          </p:cNvSpPr>
          <p:nvPr/>
        </p:nvSpPr>
        <p:spPr bwMode="auto">
          <a:xfrm>
            <a:off x="5386387" y="3268662"/>
            <a:ext cx="3030538" cy="90488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6152" name="Freeform 8" descr="Trellis"/>
          <p:cNvSpPr>
            <a:spLocks/>
          </p:cNvSpPr>
          <p:nvPr/>
        </p:nvSpPr>
        <p:spPr bwMode="auto">
          <a:xfrm>
            <a:off x="4135437" y="2200275"/>
            <a:ext cx="1230313" cy="1265237"/>
          </a:xfrm>
          <a:custGeom>
            <a:avLst/>
            <a:gdLst>
              <a:gd name="T0" fmla="*/ 0 w 650"/>
              <a:gd name="T1" fmla="*/ 2147483646 h 732"/>
              <a:gd name="T2" fmla="*/ 0 w 650"/>
              <a:gd name="T3" fmla="*/ 0 h 732"/>
              <a:gd name="T4" fmla="*/ 412005325 w 650"/>
              <a:gd name="T5" fmla="*/ 0 h 732"/>
              <a:gd name="T6" fmla="*/ 824010649 w 650"/>
              <a:gd name="T7" fmla="*/ 1251801635 h 732"/>
              <a:gd name="T8" fmla="*/ 2147483646 w 650"/>
              <a:gd name="T9" fmla="*/ 1941936564 h 732"/>
              <a:gd name="T10" fmla="*/ 2147483646 w 650"/>
              <a:gd name="T11" fmla="*/ 2147483646 h 732"/>
              <a:gd name="T12" fmla="*/ 0 w 650"/>
              <a:gd name="T13" fmla="*/ 2147483646 h 7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50" h="732">
                <a:moveTo>
                  <a:pt x="0" y="732"/>
                </a:moveTo>
                <a:lnTo>
                  <a:pt x="0" y="0"/>
                </a:lnTo>
                <a:lnTo>
                  <a:pt x="115" y="0"/>
                </a:lnTo>
                <a:lnTo>
                  <a:pt x="230" y="419"/>
                </a:lnTo>
                <a:lnTo>
                  <a:pt x="650" y="650"/>
                </a:lnTo>
                <a:lnTo>
                  <a:pt x="650" y="724"/>
                </a:lnTo>
                <a:lnTo>
                  <a:pt x="0" y="732"/>
                </a:lnTo>
                <a:close/>
              </a:path>
            </a:pathLst>
          </a:custGeom>
          <a:pattFill prst="trellis">
            <a:fgClr>
              <a:schemeClr val="tx1"/>
            </a:fgClr>
            <a:bgClr>
              <a:schemeClr val="bg1"/>
            </a:bgClr>
          </a:pattFill>
          <a:ln w="381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153" name="Rectangle 9" descr="40%"/>
          <p:cNvSpPr>
            <a:spLocks noChangeArrowheads="1"/>
          </p:cNvSpPr>
          <p:nvPr/>
        </p:nvSpPr>
        <p:spPr bwMode="auto">
          <a:xfrm>
            <a:off x="1047750" y="5235575"/>
            <a:ext cx="7340600" cy="996950"/>
          </a:xfrm>
          <a:prstGeom prst="rect">
            <a:avLst/>
          </a:prstGeom>
          <a:pattFill prst="pct40">
            <a:fgClr>
              <a:srgbClr val="FFFF00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6154" name="Text Box 10"/>
          <p:cNvSpPr txBox="1">
            <a:spLocks noChangeArrowheads="1"/>
          </p:cNvSpPr>
          <p:nvPr/>
        </p:nvSpPr>
        <p:spPr bwMode="auto">
          <a:xfrm>
            <a:off x="7037387" y="5477307"/>
            <a:ext cx="1175322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GB" altLang="en-US" sz="2400" dirty="0" smtClean="0">
                <a:latin typeface="Times New Roman" panose="02020603050405020304" pitchFamily="18" charset="0"/>
              </a:rPr>
              <a:t>bedrock</a:t>
            </a:r>
            <a:endParaRPr lang="en-GB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6155" name="AutoShape 12"/>
          <p:cNvSpPr>
            <a:spLocks noChangeArrowheads="1"/>
          </p:cNvSpPr>
          <p:nvPr/>
        </p:nvSpPr>
        <p:spPr bwMode="auto">
          <a:xfrm>
            <a:off x="7715250" y="3100387"/>
            <a:ext cx="228600" cy="152400"/>
          </a:xfrm>
          <a:prstGeom prst="flowChartMerg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6156" name="Line 13"/>
          <p:cNvSpPr>
            <a:spLocks noChangeShapeType="1"/>
          </p:cNvSpPr>
          <p:nvPr/>
        </p:nvSpPr>
        <p:spPr bwMode="auto">
          <a:xfrm>
            <a:off x="4137025" y="3482975"/>
            <a:ext cx="0" cy="4318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157" name="Freeform 14" descr="Trellis"/>
          <p:cNvSpPr>
            <a:spLocks/>
          </p:cNvSpPr>
          <p:nvPr/>
        </p:nvSpPr>
        <p:spPr bwMode="auto">
          <a:xfrm>
            <a:off x="3862387" y="3352800"/>
            <a:ext cx="1709738" cy="666750"/>
          </a:xfrm>
          <a:custGeom>
            <a:avLst/>
            <a:gdLst>
              <a:gd name="T0" fmla="*/ 0 w 1045"/>
              <a:gd name="T1" fmla="*/ 0 h 387"/>
              <a:gd name="T2" fmla="*/ 21415082 w 1045"/>
              <a:gd name="T3" fmla="*/ 145446258 h 387"/>
              <a:gd name="T4" fmla="*/ 45506845 w 1045"/>
              <a:gd name="T5" fmla="*/ 341351880 h 387"/>
              <a:gd name="T6" fmla="*/ 66921927 w 1045"/>
              <a:gd name="T7" fmla="*/ 486796415 h 387"/>
              <a:gd name="T8" fmla="*/ 155258935 w 1045"/>
              <a:gd name="T9" fmla="*/ 804402002 h 387"/>
              <a:gd name="T10" fmla="*/ 219502545 w 1045"/>
              <a:gd name="T11" fmla="*/ 1000309347 h 387"/>
              <a:gd name="T12" fmla="*/ 329254636 w 1045"/>
              <a:gd name="T13" fmla="*/ 1098261297 h 387"/>
              <a:gd name="T14" fmla="*/ 704016117 w 1045"/>
              <a:gd name="T15" fmla="*/ 1148722384 h 387"/>
              <a:gd name="T16" fmla="*/ 859273416 w 1045"/>
              <a:gd name="T17" fmla="*/ 1098261297 h 387"/>
              <a:gd name="T18" fmla="*/ 1167112970 w 1045"/>
              <a:gd name="T19" fmla="*/ 952816762 h 387"/>
              <a:gd name="T20" fmla="*/ 1386615515 w 1045"/>
              <a:gd name="T21" fmla="*/ 854863089 h 387"/>
              <a:gd name="T22" fmla="*/ 1651626541 w 1045"/>
              <a:gd name="T23" fmla="*/ 756909417 h 387"/>
              <a:gd name="T24" fmla="*/ 1959466095 w 1045"/>
              <a:gd name="T25" fmla="*/ 682703760 h 387"/>
              <a:gd name="T26" fmla="*/ 2147483646 w 1045"/>
              <a:gd name="T27" fmla="*/ 611464882 h 387"/>
              <a:gd name="T28" fmla="*/ 2147483646 w 1045"/>
              <a:gd name="T29" fmla="*/ 584750087 h 387"/>
              <a:gd name="T30" fmla="*/ 2147483646 w 1045"/>
              <a:gd name="T31" fmla="*/ 486796415 h 387"/>
              <a:gd name="T32" fmla="*/ 2147483646 w 1045"/>
              <a:gd name="T33" fmla="*/ 391812967 h 387"/>
              <a:gd name="T34" fmla="*/ 2147483646 w 1045"/>
              <a:gd name="T35" fmla="*/ 219651915 h 387"/>
              <a:gd name="T36" fmla="*/ 2147483646 w 1045"/>
              <a:gd name="T37" fmla="*/ 74207380 h 387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045" h="387">
                <a:moveTo>
                  <a:pt x="0" y="0"/>
                </a:moveTo>
                <a:lnTo>
                  <a:pt x="8" y="49"/>
                </a:lnTo>
                <a:lnTo>
                  <a:pt x="17" y="115"/>
                </a:lnTo>
                <a:lnTo>
                  <a:pt x="25" y="164"/>
                </a:lnTo>
                <a:lnTo>
                  <a:pt x="58" y="271"/>
                </a:lnTo>
                <a:lnTo>
                  <a:pt x="82" y="337"/>
                </a:lnTo>
                <a:lnTo>
                  <a:pt x="123" y="370"/>
                </a:lnTo>
                <a:lnTo>
                  <a:pt x="263" y="387"/>
                </a:lnTo>
                <a:lnTo>
                  <a:pt x="321" y="370"/>
                </a:lnTo>
                <a:lnTo>
                  <a:pt x="436" y="321"/>
                </a:lnTo>
                <a:lnTo>
                  <a:pt x="518" y="288"/>
                </a:lnTo>
                <a:lnTo>
                  <a:pt x="617" y="255"/>
                </a:lnTo>
                <a:lnTo>
                  <a:pt x="732" y="230"/>
                </a:lnTo>
                <a:lnTo>
                  <a:pt x="823" y="206"/>
                </a:lnTo>
                <a:lnTo>
                  <a:pt x="889" y="197"/>
                </a:lnTo>
                <a:lnTo>
                  <a:pt x="963" y="164"/>
                </a:lnTo>
                <a:lnTo>
                  <a:pt x="1012" y="132"/>
                </a:lnTo>
                <a:lnTo>
                  <a:pt x="1037" y="74"/>
                </a:lnTo>
                <a:lnTo>
                  <a:pt x="1045" y="25"/>
                </a:lnTo>
              </a:path>
            </a:pathLst>
          </a:cu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pattFill prst="trellis">
                  <a:fgClr>
                    <a:schemeClr val="tx1"/>
                  </a:fgClr>
                  <a:bgClr>
                    <a:schemeClr val="bg1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158" name="Freeform 15" descr="Trellis"/>
          <p:cNvSpPr>
            <a:spLocks/>
          </p:cNvSpPr>
          <p:nvPr/>
        </p:nvSpPr>
        <p:spPr bwMode="auto">
          <a:xfrm>
            <a:off x="3325812" y="3365500"/>
            <a:ext cx="2679700" cy="1019175"/>
          </a:xfrm>
          <a:custGeom>
            <a:avLst/>
            <a:gdLst>
              <a:gd name="T0" fmla="*/ 0 w 1465"/>
              <a:gd name="T1" fmla="*/ 0 h 510"/>
              <a:gd name="T2" fmla="*/ 26765905 w 1465"/>
              <a:gd name="T3" fmla="*/ 263572644 h 510"/>
              <a:gd name="T4" fmla="*/ 83645052 w 1465"/>
              <a:gd name="T5" fmla="*/ 495197149 h 510"/>
              <a:gd name="T6" fmla="*/ 167288275 w 1465"/>
              <a:gd name="T7" fmla="*/ 690880747 h 510"/>
              <a:gd name="T8" fmla="*/ 247587818 w 1465"/>
              <a:gd name="T9" fmla="*/ 918512484 h 510"/>
              <a:gd name="T10" fmla="*/ 357998774 w 1465"/>
              <a:gd name="T11" fmla="*/ 1182085128 h 510"/>
              <a:gd name="T12" fmla="*/ 495175635 w 1465"/>
              <a:gd name="T13" fmla="*/ 1381761494 h 510"/>
              <a:gd name="T14" fmla="*/ 689229815 w 1465"/>
              <a:gd name="T15" fmla="*/ 1677284275 h 510"/>
              <a:gd name="T16" fmla="*/ 853172580 w 1465"/>
              <a:gd name="T17" fmla="*/ 1809069598 h 510"/>
              <a:gd name="T18" fmla="*/ 1073994494 w 1465"/>
              <a:gd name="T19" fmla="*/ 1940856919 h 510"/>
              <a:gd name="T20" fmla="*/ 1294816407 w 1465"/>
              <a:gd name="T21" fmla="*/ 1972805057 h 510"/>
              <a:gd name="T22" fmla="*/ 1488870586 w 1465"/>
              <a:gd name="T23" fmla="*/ 2004753196 h 510"/>
              <a:gd name="T24" fmla="*/ 1763224309 w 1465"/>
              <a:gd name="T25" fmla="*/ 2036701335 h 510"/>
              <a:gd name="T26" fmla="*/ 2010812126 w 1465"/>
              <a:gd name="T27" fmla="*/ 1972805057 h 510"/>
              <a:gd name="T28" fmla="*/ 2147483646 w 1465"/>
              <a:gd name="T29" fmla="*/ 1972805057 h 510"/>
              <a:gd name="T30" fmla="*/ 2147483646 w 1465"/>
              <a:gd name="T31" fmla="*/ 1809069598 h 510"/>
              <a:gd name="T32" fmla="*/ 2147483646 w 1465"/>
              <a:gd name="T33" fmla="*/ 1741180552 h 510"/>
              <a:gd name="T34" fmla="*/ 2147483646 w 1465"/>
              <a:gd name="T35" fmla="*/ 1513548815 h 510"/>
              <a:gd name="T36" fmla="*/ 2147483646 w 1465"/>
              <a:gd name="T37" fmla="*/ 1413709633 h 510"/>
              <a:gd name="T38" fmla="*/ 2147483646 w 1465"/>
              <a:gd name="T39" fmla="*/ 1249976171 h 510"/>
              <a:gd name="T40" fmla="*/ 2147483646 w 1465"/>
              <a:gd name="T41" fmla="*/ 1150136989 h 510"/>
              <a:gd name="T42" fmla="*/ 2147483646 w 1465"/>
              <a:gd name="T43" fmla="*/ 854616207 h 510"/>
              <a:gd name="T44" fmla="*/ 2147483646 w 1465"/>
              <a:gd name="T45" fmla="*/ 527145287 h 510"/>
              <a:gd name="T46" fmla="*/ 2147483646 w 1465"/>
              <a:gd name="T47" fmla="*/ 231624505 h 510"/>
              <a:gd name="T48" fmla="*/ 2147483646 w 1465"/>
              <a:gd name="T49" fmla="*/ 0 h 510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465" h="510">
                <a:moveTo>
                  <a:pt x="0" y="0"/>
                </a:moveTo>
                <a:lnTo>
                  <a:pt x="8" y="66"/>
                </a:lnTo>
                <a:lnTo>
                  <a:pt x="25" y="124"/>
                </a:lnTo>
                <a:lnTo>
                  <a:pt x="50" y="173"/>
                </a:lnTo>
                <a:lnTo>
                  <a:pt x="74" y="230"/>
                </a:lnTo>
                <a:lnTo>
                  <a:pt x="107" y="296"/>
                </a:lnTo>
                <a:lnTo>
                  <a:pt x="148" y="346"/>
                </a:lnTo>
                <a:lnTo>
                  <a:pt x="206" y="420"/>
                </a:lnTo>
                <a:lnTo>
                  <a:pt x="255" y="453"/>
                </a:lnTo>
                <a:lnTo>
                  <a:pt x="321" y="486"/>
                </a:lnTo>
                <a:lnTo>
                  <a:pt x="387" y="494"/>
                </a:lnTo>
                <a:lnTo>
                  <a:pt x="445" y="502"/>
                </a:lnTo>
                <a:lnTo>
                  <a:pt x="527" y="510"/>
                </a:lnTo>
                <a:lnTo>
                  <a:pt x="601" y="494"/>
                </a:lnTo>
                <a:lnTo>
                  <a:pt x="691" y="494"/>
                </a:lnTo>
                <a:lnTo>
                  <a:pt x="831" y="453"/>
                </a:lnTo>
                <a:lnTo>
                  <a:pt x="905" y="436"/>
                </a:lnTo>
                <a:lnTo>
                  <a:pt x="988" y="379"/>
                </a:lnTo>
                <a:lnTo>
                  <a:pt x="1078" y="354"/>
                </a:lnTo>
                <a:lnTo>
                  <a:pt x="1160" y="313"/>
                </a:lnTo>
                <a:lnTo>
                  <a:pt x="1251" y="288"/>
                </a:lnTo>
                <a:lnTo>
                  <a:pt x="1350" y="214"/>
                </a:lnTo>
                <a:lnTo>
                  <a:pt x="1407" y="132"/>
                </a:lnTo>
                <a:lnTo>
                  <a:pt x="1457" y="58"/>
                </a:lnTo>
                <a:lnTo>
                  <a:pt x="1465" y="0"/>
                </a:ln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pattFill prst="trellis">
                  <a:fgClr>
                    <a:schemeClr val="tx1"/>
                  </a:fgClr>
                  <a:bgClr>
                    <a:schemeClr val="bg1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159" name="Freeform 16" descr="Trellis"/>
          <p:cNvSpPr>
            <a:spLocks/>
          </p:cNvSpPr>
          <p:nvPr/>
        </p:nvSpPr>
        <p:spPr bwMode="auto">
          <a:xfrm>
            <a:off x="2751137" y="3378200"/>
            <a:ext cx="3802063" cy="1333500"/>
          </a:xfrm>
          <a:custGeom>
            <a:avLst/>
            <a:gdLst>
              <a:gd name="T0" fmla="*/ 0 w 2214"/>
              <a:gd name="T1" fmla="*/ 0 h 700"/>
              <a:gd name="T2" fmla="*/ 26542315 w 2214"/>
              <a:gd name="T3" fmla="*/ 388305675 h 700"/>
              <a:gd name="T4" fmla="*/ 123860703 w 2214"/>
              <a:gd name="T5" fmla="*/ 656853525 h 700"/>
              <a:gd name="T6" fmla="*/ 218230517 w 2214"/>
              <a:gd name="T7" fmla="*/ 805643550 h 700"/>
              <a:gd name="T8" fmla="*/ 291956880 w 2214"/>
              <a:gd name="T9" fmla="*/ 1077820425 h 700"/>
              <a:gd name="T10" fmla="*/ 436461033 w 2214"/>
              <a:gd name="T11" fmla="*/ 1255642650 h 700"/>
              <a:gd name="T12" fmla="*/ 533779421 w 2214"/>
              <a:gd name="T13" fmla="*/ 1404432675 h 700"/>
              <a:gd name="T14" fmla="*/ 681232148 w 2214"/>
              <a:gd name="T15" fmla="*/ 1614916125 h 700"/>
              <a:gd name="T16" fmla="*/ 923054689 w 2214"/>
              <a:gd name="T17" fmla="*/ 1850802750 h 700"/>
              <a:gd name="T18" fmla="*/ 1067558842 w 2214"/>
              <a:gd name="T19" fmla="*/ 2061286200 h 700"/>
              <a:gd name="T20" fmla="*/ 1335923698 w 2214"/>
              <a:gd name="T21" fmla="*/ 2147483646 h 700"/>
              <a:gd name="T22" fmla="*/ 1577746239 w 2214"/>
              <a:gd name="T23" fmla="*/ 2147483646 h 700"/>
              <a:gd name="T24" fmla="*/ 1748790990 w 2214"/>
              <a:gd name="T25" fmla="*/ 2147483646 h 700"/>
              <a:gd name="T26" fmla="*/ 2014207272 w 2214"/>
              <a:gd name="T27" fmla="*/ 2147483646 h 700"/>
              <a:gd name="T28" fmla="*/ 2147483646 w 2214"/>
              <a:gd name="T29" fmla="*/ 2147483646 h 700"/>
              <a:gd name="T30" fmla="*/ 2147483646 w 2214"/>
              <a:gd name="T31" fmla="*/ 2147483646 h 700"/>
              <a:gd name="T32" fmla="*/ 2147483646 w 2214"/>
              <a:gd name="T33" fmla="*/ 2147483646 h 700"/>
              <a:gd name="T34" fmla="*/ 2147483646 w 2214"/>
              <a:gd name="T35" fmla="*/ 2147483646 h 700"/>
              <a:gd name="T36" fmla="*/ 2147483646 w 2214"/>
              <a:gd name="T37" fmla="*/ 2147483646 h 700"/>
              <a:gd name="T38" fmla="*/ 2147483646 w 2214"/>
              <a:gd name="T39" fmla="*/ 2147483646 h 700"/>
              <a:gd name="T40" fmla="*/ 2147483646 w 2214"/>
              <a:gd name="T41" fmla="*/ 2147483646 h 700"/>
              <a:gd name="T42" fmla="*/ 2147483646 w 2214"/>
              <a:gd name="T43" fmla="*/ 2147483646 h 700"/>
              <a:gd name="T44" fmla="*/ 2147483646 w 2214"/>
              <a:gd name="T45" fmla="*/ 2147483646 h 700"/>
              <a:gd name="T46" fmla="*/ 2147483646 w 2214"/>
              <a:gd name="T47" fmla="*/ 2061286200 h 700"/>
              <a:gd name="T48" fmla="*/ 2147483646 w 2214"/>
              <a:gd name="T49" fmla="*/ 1912496175 h 700"/>
              <a:gd name="T50" fmla="*/ 2147483646 w 2214"/>
              <a:gd name="T51" fmla="*/ 1702012725 h 700"/>
              <a:gd name="T52" fmla="*/ 2147483646 w 2214"/>
              <a:gd name="T53" fmla="*/ 1495158300 h 700"/>
              <a:gd name="T54" fmla="*/ 2147483646 w 2214"/>
              <a:gd name="T55" fmla="*/ 1375400475 h 700"/>
              <a:gd name="T56" fmla="*/ 2147483646 w 2214"/>
              <a:gd name="T57" fmla="*/ 1106852625 h 700"/>
              <a:gd name="T58" fmla="*/ 2147483646 w 2214"/>
              <a:gd name="T59" fmla="*/ 718546950 h 700"/>
              <a:gd name="T60" fmla="*/ 2147483646 w 2214"/>
              <a:gd name="T61" fmla="*/ 479031300 h 700"/>
              <a:gd name="T62" fmla="*/ 2147483646 w 2214"/>
              <a:gd name="T63" fmla="*/ 268547850 h 700"/>
              <a:gd name="T64" fmla="*/ 2147483646 w 2214"/>
              <a:gd name="T65" fmla="*/ 32661225 h 70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2214" h="700">
                <a:moveTo>
                  <a:pt x="0" y="0"/>
                </a:moveTo>
                <a:lnTo>
                  <a:pt x="9" y="107"/>
                </a:lnTo>
                <a:lnTo>
                  <a:pt x="42" y="181"/>
                </a:lnTo>
                <a:lnTo>
                  <a:pt x="74" y="222"/>
                </a:lnTo>
                <a:lnTo>
                  <a:pt x="99" y="297"/>
                </a:lnTo>
                <a:lnTo>
                  <a:pt x="148" y="346"/>
                </a:lnTo>
                <a:lnTo>
                  <a:pt x="181" y="387"/>
                </a:lnTo>
                <a:lnTo>
                  <a:pt x="231" y="445"/>
                </a:lnTo>
                <a:lnTo>
                  <a:pt x="313" y="510"/>
                </a:lnTo>
                <a:lnTo>
                  <a:pt x="362" y="568"/>
                </a:lnTo>
                <a:lnTo>
                  <a:pt x="453" y="609"/>
                </a:lnTo>
                <a:lnTo>
                  <a:pt x="535" y="659"/>
                </a:lnTo>
                <a:lnTo>
                  <a:pt x="593" y="667"/>
                </a:lnTo>
                <a:lnTo>
                  <a:pt x="683" y="683"/>
                </a:lnTo>
                <a:lnTo>
                  <a:pt x="757" y="700"/>
                </a:lnTo>
                <a:lnTo>
                  <a:pt x="848" y="700"/>
                </a:lnTo>
                <a:lnTo>
                  <a:pt x="955" y="700"/>
                </a:lnTo>
                <a:lnTo>
                  <a:pt x="1045" y="692"/>
                </a:lnTo>
                <a:lnTo>
                  <a:pt x="1136" y="683"/>
                </a:lnTo>
                <a:lnTo>
                  <a:pt x="1218" y="675"/>
                </a:lnTo>
                <a:lnTo>
                  <a:pt x="1300" y="659"/>
                </a:lnTo>
                <a:lnTo>
                  <a:pt x="1399" y="626"/>
                </a:lnTo>
                <a:lnTo>
                  <a:pt x="1498" y="593"/>
                </a:lnTo>
                <a:lnTo>
                  <a:pt x="1572" y="568"/>
                </a:lnTo>
                <a:lnTo>
                  <a:pt x="1679" y="527"/>
                </a:lnTo>
                <a:lnTo>
                  <a:pt x="1786" y="469"/>
                </a:lnTo>
                <a:lnTo>
                  <a:pt x="1860" y="412"/>
                </a:lnTo>
                <a:lnTo>
                  <a:pt x="1926" y="379"/>
                </a:lnTo>
                <a:lnTo>
                  <a:pt x="2016" y="305"/>
                </a:lnTo>
                <a:lnTo>
                  <a:pt x="2115" y="198"/>
                </a:lnTo>
                <a:lnTo>
                  <a:pt x="2156" y="132"/>
                </a:lnTo>
                <a:lnTo>
                  <a:pt x="2189" y="74"/>
                </a:lnTo>
                <a:lnTo>
                  <a:pt x="2214" y="9"/>
                </a:ln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pattFill prst="trellis">
                  <a:fgClr>
                    <a:schemeClr val="tx1"/>
                  </a:fgClr>
                  <a:bgClr>
                    <a:schemeClr val="bg1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160" name="Freeform 17" descr="Trellis"/>
          <p:cNvSpPr>
            <a:spLocks/>
          </p:cNvSpPr>
          <p:nvPr/>
        </p:nvSpPr>
        <p:spPr bwMode="auto">
          <a:xfrm>
            <a:off x="2203450" y="3627437"/>
            <a:ext cx="1920875" cy="1606550"/>
          </a:xfrm>
          <a:custGeom>
            <a:avLst/>
            <a:gdLst>
              <a:gd name="T0" fmla="*/ 2147483646 w 1152"/>
              <a:gd name="T1" fmla="*/ 0 h 1012"/>
              <a:gd name="T2" fmla="*/ 2147483646 w 1152"/>
              <a:gd name="T3" fmla="*/ 0 h 1012"/>
              <a:gd name="T4" fmla="*/ 2147483646 w 1152"/>
              <a:gd name="T5" fmla="*/ 20161250 h 1012"/>
              <a:gd name="T6" fmla="*/ 2147483646 w 1152"/>
              <a:gd name="T7" fmla="*/ 83165950 h 1012"/>
              <a:gd name="T8" fmla="*/ 2147483646 w 1152"/>
              <a:gd name="T9" fmla="*/ 143649700 h 1012"/>
              <a:gd name="T10" fmla="*/ 2147483646 w 1152"/>
              <a:gd name="T11" fmla="*/ 186491563 h 1012"/>
              <a:gd name="T12" fmla="*/ 2035187072 w 1152"/>
              <a:gd name="T13" fmla="*/ 289818763 h 1012"/>
              <a:gd name="T14" fmla="*/ 1737693223 w 1152"/>
              <a:gd name="T15" fmla="*/ 393144375 h 1012"/>
              <a:gd name="T16" fmla="*/ 1576436434 w 1152"/>
              <a:gd name="T17" fmla="*/ 476310325 h 1012"/>
              <a:gd name="T18" fmla="*/ 1417957577 w 1152"/>
              <a:gd name="T19" fmla="*/ 559474688 h 1012"/>
              <a:gd name="T20" fmla="*/ 1234457322 w 1152"/>
              <a:gd name="T21" fmla="*/ 622479388 h 1012"/>
              <a:gd name="T22" fmla="*/ 1073200533 w 1152"/>
              <a:gd name="T23" fmla="*/ 786288750 h 1012"/>
              <a:gd name="T24" fmla="*/ 892479877 w 1152"/>
              <a:gd name="T25" fmla="*/ 932457813 h 1012"/>
              <a:gd name="T26" fmla="*/ 731221420 w 1152"/>
              <a:gd name="T27" fmla="*/ 1118949375 h 1012"/>
              <a:gd name="T28" fmla="*/ 525479367 w 1152"/>
              <a:gd name="T29" fmla="*/ 1325602188 h 1012"/>
              <a:gd name="T30" fmla="*/ 389243976 w 1152"/>
              <a:gd name="T31" fmla="*/ 1554937200 h 1012"/>
              <a:gd name="T32" fmla="*/ 272470783 w 1152"/>
              <a:gd name="T33" fmla="*/ 1761590013 h 1012"/>
              <a:gd name="T34" fmla="*/ 180720655 w 1152"/>
              <a:gd name="T35" fmla="*/ 1990923438 h 1012"/>
              <a:gd name="T36" fmla="*/ 66727062 w 1152"/>
              <a:gd name="T37" fmla="*/ 2147483646 h 1012"/>
              <a:gd name="T38" fmla="*/ 0 w 1152"/>
              <a:gd name="T39" fmla="*/ 2147483646 h 1012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1152" h="1012">
                <a:moveTo>
                  <a:pt x="1152" y="0"/>
                </a:moveTo>
                <a:lnTo>
                  <a:pt x="1078" y="0"/>
                </a:lnTo>
                <a:lnTo>
                  <a:pt x="1028" y="8"/>
                </a:lnTo>
                <a:lnTo>
                  <a:pt x="971" y="33"/>
                </a:lnTo>
                <a:lnTo>
                  <a:pt x="855" y="57"/>
                </a:lnTo>
                <a:lnTo>
                  <a:pt x="806" y="74"/>
                </a:lnTo>
                <a:lnTo>
                  <a:pt x="732" y="115"/>
                </a:lnTo>
                <a:lnTo>
                  <a:pt x="625" y="156"/>
                </a:lnTo>
                <a:lnTo>
                  <a:pt x="567" y="189"/>
                </a:lnTo>
                <a:lnTo>
                  <a:pt x="510" y="222"/>
                </a:lnTo>
                <a:lnTo>
                  <a:pt x="444" y="247"/>
                </a:lnTo>
                <a:lnTo>
                  <a:pt x="386" y="312"/>
                </a:lnTo>
                <a:lnTo>
                  <a:pt x="321" y="370"/>
                </a:lnTo>
                <a:lnTo>
                  <a:pt x="263" y="444"/>
                </a:lnTo>
                <a:lnTo>
                  <a:pt x="189" y="526"/>
                </a:lnTo>
                <a:lnTo>
                  <a:pt x="140" y="617"/>
                </a:lnTo>
                <a:lnTo>
                  <a:pt x="98" y="699"/>
                </a:lnTo>
                <a:lnTo>
                  <a:pt x="65" y="790"/>
                </a:lnTo>
                <a:lnTo>
                  <a:pt x="24" y="897"/>
                </a:lnTo>
                <a:lnTo>
                  <a:pt x="0" y="1012"/>
                </a:lnTo>
              </a:path>
            </a:pathLst>
          </a:custGeom>
          <a:noFill/>
          <a:ln w="38100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pattFill prst="trellis">
                  <a:fgClr>
                    <a:schemeClr val="tx1"/>
                  </a:fgClr>
                  <a:bgClr>
                    <a:schemeClr val="bg1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161" name="Freeform 18" descr="Trellis"/>
          <p:cNvSpPr>
            <a:spLocks/>
          </p:cNvSpPr>
          <p:nvPr/>
        </p:nvSpPr>
        <p:spPr bwMode="auto">
          <a:xfrm>
            <a:off x="3128962" y="3849687"/>
            <a:ext cx="1008063" cy="1398588"/>
          </a:xfrm>
          <a:custGeom>
            <a:avLst/>
            <a:gdLst>
              <a:gd name="T0" fmla="*/ 1713644202 w 593"/>
              <a:gd name="T1" fmla="*/ 0 h 864"/>
              <a:gd name="T2" fmla="*/ 1569154606 w 593"/>
              <a:gd name="T3" fmla="*/ 20962633 h 864"/>
              <a:gd name="T4" fmla="*/ 1427554903 w 593"/>
              <a:gd name="T5" fmla="*/ 107432278 h 864"/>
              <a:gd name="T6" fmla="*/ 1213711252 w 593"/>
              <a:gd name="T7" fmla="*/ 301335821 h 864"/>
              <a:gd name="T8" fmla="*/ 953629298 w 593"/>
              <a:gd name="T9" fmla="*/ 474275112 h 864"/>
              <a:gd name="T10" fmla="*/ 858266198 w 593"/>
              <a:gd name="T11" fmla="*/ 623632655 h 864"/>
              <a:gd name="T12" fmla="*/ 736895753 w 593"/>
              <a:gd name="T13" fmla="*/ 775610933 h 864"/>
              <a:gd name="T14" fmla="*/ 572178599 w 593"/>
              <a:gd name="T15" fmla="*/ 904005844 h 864"/>
              <a:gd name="T16" fmla="*/ 499932950 w 593"/>
              <a:gd name="T17" fmla="*/ 1035021488 h 864"/>
              <a:gd name="T18" fmla="*/ 381452399 w 593"/>
              <a:gd name="T19" fmla="*/ 1228923412 h 864"/>
              <a:gd name="T20" fmla="*/ 262970148 w 593"/>
              <a:gd name="T21" fmla="*/ 1422826955 h 864"/>
              <a:gd name="T22" fmla="*/ 190726200 w 593"/>
              <a:gd name="T23" fmla="*/ 1658654144 h 864"/>
              <a:gd name="T24" fmla="*/ 95363100 w 593"/>
              <a:gd name="T25" fmla="*/ 2004534345 h 864"/>
              <a:gd name="T26" fmla="*/ 0 w 593"/>
              <a:gd name="T27" fmla="*/ 2147483646 h 86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593" h="864">
                <a:moveTo>
                  <a:pt x="593" y="0"/>
                </a:moveTo>
                <a:lnTo>
                  <a:pt x="543" y="8"/>
                </a:lnTo>
                <a:lnTo>
                  <a:pt x="494" y="41"/>
                </a:lnTo>
                <a:lnTo>
                  <a:pt x="420" y="115"/>
                </a:lnTo>
                <a:lnTo>
                  <a:pt x="330" y="181"/>
                </a:lnTo>
                <a:lnTo>
                  <a:pt x="297" y="238"/>
                </a:lnTo>
                <a:lnTo>
                  <a:pt x="255" y="296"/>
                </a:lnTo>
                <a:lnTo>
                  <a:pt x="198" y="345"/>
                </a:lnTo>
                <a:lnTo>
                  <a:pt x="173" y="395"/>
                </a:lnTo>
                <a:lnTo>
                  <a:pt x="132" y="469"/>
                </a:lnTo>
                <a:lnTo>
                  <a:pt x="91" y="543"/>
                </a:lnTo>
                <a:lnTo>
                  <a:pt x="66" y="633"/>
                </a:lnTo>
                <a:lnTo>
                  <a:pt x="33" y="765"/>
                </a:lnTo>
                <a:lnTo>
                  <a:pt x="0" y="864"/>
                </a:lnTo>
              </a:path>
            </a:pathLst>
          </a:custGeom>
          <a:noFill/>
          <a:ln w="38100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pattFill prst="trellis">
                  <a:fgClr>
                    <a:schemeClr val="tx1"/>
                  </a:fgClr>
                  <a:bgClr>
                    <a:schemeClr val="bg1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162" name="Freeform 20" descr="Trellis"/>
          <p:cNvSpPr>
            <a:spLocks/>
          </p:cNvSpPr>
          <p:nvPr/>
        </p:nvSpPr>
        <p:spPr bwMode="auto">
          <a:xfrm>
            <a:off x="3954462" y="3927475"/>
            <a:ext cx="182563" cy="1344612"/>
          </a:xfrm>
          <a:custGeom>
            <a:avLst/>
            <a:gdLst>
              <a:gd name="T0" fmla="*/ 289819556 w 115"/>
              <a:gd name="T1" fmla="*/ 0 h 847"/>
              <a:gd name="T2" fmla="*/ 206653378 w 115"/>
              <a:gd name="T3" fmla="*/ 226813978 h 847"/>
              <a:gd name="T4" fmla="*/ 186492073 w 115"/>
              <a:gd name="T5" fmla="*/ 372982986 h 847"/>
              <a:gd name="T6" fmla="*/ 143650093 w 115"/>
              <a:gd name="T7" fmla="*/ 559474479 h 847"/>
              <a:gd name="T8" fmla="*/ 123488788 w 115"/>
              <a:gd name="T9" fmla="*/ 725804730 h 847"/>
              <a:gd name="T10" fmla="*/ 103327483 w 115"/>
              <a:gd name="T11" fmla="*/ 892134981 h 847"/>
              <a:gd name="T12" fmla="*/ 83166178 w 115"/>
              <a:gd name="T13" fmla="*/ 1139110201 h 847"/>
              <a:gd name="T14" fmla="*/ 40322610 w 115"/>
              <a:gd name="T15" fmla="*/ 1451609460 h 847"/>
              <a:gd name="T16" fmla="*/ 20161305 w 115"/>
              <a:gd name="T17" fmla="*/ 1784269962 h 847"/>
              <a:gd name="T18" fmla="*/ 0 w 115"/>
              <a:gd name="T19" fmla="*/ 2011083940 h 847"/>
              <a:gd name="T20" fmla="*/ 0 w 115"/>
              <a:gd name="T21" fmla="*/ 2134570756 h 84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15" h="847">
                <a:moveTo>
                  <a:pt x="115" y="0"/>
                </a:moveTo>
                <a:lnTo>
                  <a:pt x="82" y="90"/>
                </a:lnTo>
                <a:lnTo>
                  <a:pt x="74" y="148"/>
                </a:lnTo>
                <a:lnTo>
                  <a:pt x="57" y="222"/>
                </a:lnTo>
                <a:lnTo>
                  <a:pt x="49" y="288"/>
                </a:lnTo>
                <a:lnTo>
                  <a:pt x="41" y="354"/>
                </a:lnTo>
                <a:lnTo>
                  <a:pt x="33" y="452"/>
                </a:lnTo>
                <a:lnTo>
                  <a:pt x="16" y="576"/>
                </a:lnTo>
                <a:lnTo>
                  <a:pt x="8" y="708"/>
                </a:lnTo>
                <a:lnTo>
                  <a:pt x="0" y="798"/>
                </a:lnTo>
                <a:lnTo>
                  <a:pt x="0" y="847"/>
                </a:lnTo>
              </a:path>
            </a:pathLst>
          </a:custGeom>
          <a:noFill/>
          <a:ln w="38100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pattFill prst="trellis">
                  <a:fgClr>
                    <a:schemeClr val="tx1"/>
                  </a:fgClr>
                  <a:bgClr>
                    <a:schemeClr val="bg1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163" name="Freeform 22" descr="Trellis"/>
          <p:cNvSpPr>
            <a:spLocks/>
          </p:cNvSpPr>
          <p:nvPr/>
        </p:nvSpPr>
        <p:spPr bwMode="auto">
          <a:xfrm>
            <a:off x="4149725" y="3640137"/>
            <a:ext cx="627062" cy="1566863"/>
          </a:xfrm>
          <a:custGeom>
            <a:avLst/>
            <a:gdLst>
              <a:gd name="T0" fmla="*/ 0 w 395"/>
              <a:gd name="T1" fmla="*/ 0 h 987"/>
              <a:gd name="T2" fmla="*/ 229333242 w 395"/>
              <a:gd name="T3" fmla="*/ 40322513 h 987"/>
              <a:gd name="T4" fmla="*/ 393144062 w 395"/>
              <a:gd name="T5" fmla="*/ 206652878 h 987"/>
              <a:gd name="T6" fmla="*/ 476308358 w 395"/>
              <a:gd name="T7" fmla="*/ 352821988 h 987"/>
              <a:gd name="T8" fmla="*/ 498990540 w 395"/>
              <a:gd name="T9" fmla="*/ 476310477 h 987"/>
              <a:gd name="T10" fmla="*/ 579635475 w 395"/>
              <a:gd name="T11" fmla="*/ 705643975 h 987"/>
              <a:gd name="T12" fmla="*/ 685481953 w 395"/>
              <a:gd name="T13" fmla="*/ 892135597 h 987"/>
              <a:gd name="T14" fmla="*/ 705643187 w 395"/>
              <a:gd name="T15" fmla="*/ 1035785343 h 987"/>
              <a:gd name="T16" fmla="*/ 768646250 w 395"/>
              <a:gd name="T17" fmla="*/ 1139110989 h 987"/>
              <a:gd name="T18" fmla="*/ 829129951 w 395"/>
              <a:gd name="T19" fmla="*/ 1368446074 h 987"/>
              <a:gd name="T20" fmla="*/ 849291185 w 395"/>
              <a:gd name="T21" fmla="*/ 1554937696 h 987"/>
              <a:gd name="T22" fmla="*/ 912295835 w 395"/>
              <a:gd name="T23" fmla="*/ 1844754964 h 987"/>
              <a:gd name="T24" fmla="*/ 932457069 w 395"/>
              <a:gd name="T25" fmla="*/ 2011085329 h 987"/>
              <a:gd name="T26" fmla="*/ 955137663 w 395"/>
              <a:gd name="T27" fmla="*/ 2147483646 h 987"/>
              <a:gd name="T28" fmla="*/ 995460131 w 395"/>
              <a:gd name="T29" fmla="*/ 2147483646 h 987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395" h="987">
                <a:moveTo>
                  <a:pt x="0" y="0"/>
                </a:moveTo>
                <a:lnTo>
                  <a:pt x="91" y="16"/>
                </a:lnTo>
                <a:lnTo>
                  <a:pt x="156" y="82"/>
                </a:lnTo>
                <a:lnTo>
                  <a:pt x="189" y="140"/>
                </a:lnTo>
                <a:lnTo>
                  <a:pt x="198" y="189"/>
                </a:lnTo>
                <a:lnTo>
                  <a:pt x="230" y="280"/>
                </a:lnTo>
                <a:lnTo>
                  <a:pt x="272" y="354"/>
                </a:lnTo>
                <a:lnTo>
                  <a:pt x="280" y="411"/>
                </a:lnTo>
                <a:lnTo>
                  <a:pt x="305" y="452"/>
                </a:lnTo>
                <a:lnTo>
                  <a:pt x="329" y="543"/>
                </a:lnTo>
                <a:lnTo>
                  <a:pt x="337" y="617"/>
                </a:lnTo>
                <a:lnTo>
                  <a:pt x="362" y="732"/>
                </a:lnTo>
                <a:lnTo>
                  <a:pt x="370" y="798"/>
                </a:lnTo>
                <a:lnTo>
                  <a:pt x="379" y="889"/>
                </a:lnTo>
                <a:lnTo>
                  <a:pt x="395" y="987"/>
                </a:lnTo>
              </a:path>
            </a:pathLst>
          </a:custGeom>
          <a:noFill/>
          <a:ln w="38100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pattFill prst="trellis">
                  <a:fgClr>
                    <a:schemeClr val="tx1"/>
                  </a:fgClr>
                  <a:bgClr>
                    <a:schemeClr val="bg1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164" name="Freeform 23" descr="Trellis"/>
          <p:cNvSpPr>
            <a:spLocks/>
          </p:cNvSpPr>
          <p:nvPr/>
        </p:nvSpPr>
        <p:spPr bwMode="auto">
          <a:xfrm>
            <a:off x="4619625" y="3482975"/>
            <a:ext cx="601662" cy="1763712"/>
          </a:xfrm>
          <a:custGeom>
            <a:avLst/>
            <a:gdLst>
              <a:gd name="T0" fmla="*/ 0 w 428"/>
              <a:gd name="T1" fmla="*/ 0 h 1070"/>
              <a:gd name="T2" fmla="*/ 49403760 w 428"/>
              <a:gd name="T3" fmla="*/ 179321709 h 1070"/>
              <a:gd name="T4" fmla="*/ 98807520 w 428"/>
              <a:gd name="T5" fmla="*/ 402114798 h 1070"/>
              <a:gd name="T6" fmla="*/ 146234793 w 428"/>
              <a:gd name="T7" fmla="*/ 513510518 h 1070"/>
              <a:gd name="T8" fmla="*/ 229231816 w 428"/>
              <a:gd name="T9" fmla="*/ 760756567 h 1070"/>
              <a:gd name="T10" fmla="*/ 276659089 w 428"/>
              <a:gd name="T11" fmla="*/ 918341762 h 1070"/>
              <a:gd name="T12" fmla="*/ 341871939 w 428"/>
              <a:gd name="T13" fmla="*/ 1051473996 h 1070"/>
              <a:gd name="T14" fmla="*/ 391275700 w 428"/>
              <a:gd name="T15" fmla="*/ 1184606231 h 1070"/>
              <a:gd name="T16" fmla="*/ 438702972 w 428"/>
              <a:gd name="T17" fmla="*/ 1296003599 h 1070"/>
              <a:gd name="T18" fmla="*/ 488106732 w 428"/>
              <a:gd name="T19" fmla="*/ 1497060174 h 1070"/>
              <a:gd name="T20" fmla="*/ 569128674 w 428"/>
              <a:gd name="T21" fmla="*/ 1722571357 h 1070"/>
              <a:gd name="T22" fmla="*/ 618531028 w 428"/>
              <a:gd name="T23" fmla="*/ 1855703592 h 1070"/>
              <a:gd name="T24" fmla="*/ 650150615 w 428"/>
              <a:gd name="T25" fmla="*/ 2013288786 h 1070"/>
              <a:gd name="T26" fmla="*/ 699552970 w 428"/>
              <a:gd name="T27" fmla="*/ 2147483646 h 1070"/>
              <a:gd name="T28" fmla="*/ 764765821 w 428"/>
              <a:gd name="T29" fmla="*/ 2147483646 h 1070"/>
              <a:gd name="T30" fmla="*/ 798360490 w 428"/>
              <a:gd name="T31" fmla="*/ 2147483646 h 1070"/>
              <a:gd name="T32" fmla="*/ 845787762 w 428"/>
              <a:gd name="T33" fmla="*/ 2147483646 h 107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28" h="1070">
                <a:moveTo>
                  <a:pt x="0" y="0"/>
                </a:moveTo>
                <a:lnTo>
                  <a:pt x="25" y="66"/>
                </a:lnTo>
                <a:lnTo>
                  <a:pt x="50" y="148"/>
                </a:lnTo>
                <a:lnTo>
                  <a:pt x="74" y="189"/>
                </a:lnTo>
                <a:lnTo>
                  <a:pt x="116" y="280"/>
                </a:lnTo>
                <a:lnTo>
                  <a:pt x="140" y="338"/>
                </a:lnTo>
                <a:lnTo>
                  <a:pt x="173" y="387"/>
                </a:lnTo>
                <a:lnTo>
                  <a:pt x="198" y="436"/>
                </a:lnTo>
                <a:lnTo>
                  <a:pt x="222" y="477"/>
                </a:lnTo>
                <a:lnTo>
                  <a:pt x="247" y="551"/>
                </a:lnTo>
                <a:lnTo>
                  <a:pt x="288" y="634"/>
                </a:lnTo>
                <a:lnTo>
                  <a:pt x="313" y="683"/>
                </a:lnTo>
                <a:lnTo>
                  <a:pt x="329" y="741"/>
                </a:lnTo>
                <a:lnTo>
                  <a:pt x="354" y="807"/>
                </a:lnTo>
                <a:lnTo>
                  <a:pt x="387" y="897"/>
                </a:lnTo>
                <a:lnTo>
                  <a:pt x="404" y="988"/>
                </a:lnTo>
                <a:lnTo>
                  <a:pt x="428" y="1070"/>
                </a:lnTo>
              </a:path>
            </a:pathLst>
          </a:custGeom>
          <a:noFill/>
          <a:ln w="38100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pattFill prst="trellis">
                  <a:fgClr>
                    <a:schemeClr val="tx1"/>
                  </a:fgClr>
                  <a:bgClr>
                    <a:schemeClr val="bg1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165" name="Freeform 24" descr="Trellis"/>
          <p:cNvSpPr>
            <a:spLocks/>
          </p:cNvSpPr>
          <p:nvPr/>
        </p:nvSpPr>
        <p:spPr bwMode="auto">
          <a:xfrm>
            <a:off x="4973637" y="3470275"/>
            <a:ext cx="744538" cy="1751012"/>
          </a:xfrm>
          <a:custGeom>
            <a:avLst/>
            <a:gdLst>
              <a:gd name="T0" fmla="*/ 0 w 469"/>
              <a:gd name="T1" fmla="*/ 0 h 1103"/>
              <a:gd name="T2" fmla="*/ 20161264 w 469"/>
              <a:gd name="T3" fmla="*/ 226813998 h 1103"/>
              <a:gd name="T4" fmla="*/ 60483791 w 469"/>
              <a:gd name="T5" fmla="*/ 352821774 h 1103"/>
              <a:gd name="T6" fmla="*/ 163811060 w 469"/>
              <a:gd name="T7" fmla="*/ 559474528 h 1103"/>
              <a:gd name="T8" fmla="*/ 289818957 w 469"/>
              <a:gd name="T9" fmla="*/ 725804793 h 1103"/>
              <a:gd name="T10" fmla="*/ 413305903 w 469"/>
              <a:gd name="T11" fmla="*/ 912296302 h 1103"/>
              <a:gd name="T12" fmla="*/ 516633172 w 469"/>
              <a:gd name="T13" fmla="*/ 1078626567 h 1103"/>
              <a:gd name="T14" fmla="*/ 599797590 w 469"/>
              <a:gd name="T15" fmla="*/ 1222274638 h 1103"/>
              <a:gd name="T16" fmla="*/ 703124860 w 469"/>
              <a:gd name="T17" fmla="*/ 1388604903 h 1103"/>
              <a:gd name="T18" fmla="*/ 829132757 w 469"/>
              <a:gd name="T19" fmla="*/ 1554935168 h 1103"/>
              <a:gd name="T20" fmla="*/ 952619702 w 469"/>
              <a:gd name="T21" fmla="*/ 1844753848 h 1103"/>
              <a:gd name="T22" fmla="*/ 1055946972 w 469"/>
              <a:gd name="T23" fmla="*/ 2147483646 h 1103"/>
              <a:gd name="T24" fmla="*/ 1118950126 w 469"/>
              <a:gd name="T25" fmla="*/ 2147483646 h 1103"/>
              <a:gd name="T26" fmla="*/ 1139111390 w 469"/>
              <a:gd name="T27" fmla="*/ 2147483646 h 1103"/>
              <a:gd name="T28" fmla="*/ 1181954869 w 469"/>
              <a:gd name="T29" fmla="*/ 2147483646 h 1103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69" h="1103">
                <a:moveTo>
                  <a:pt x="0" y="0"/>
                </a:moveTo>
                <a:lnTo>
                  <a:pt x="8" y="90"/>
                </a:lnTo>
                <a:lnTo>
                  <a:pt x="24" y="140"/>
                </a:lnTo>
                <a:lnTo>
                  <a:pt x="65" y="222"/>
                </a:lnTo>
                <a:lnTo>
                  <a:pt x="115" y="288"/>
                </a:lnTo>
                <a:lnTo>
                  <a:pt x="164" y="362"/>
                </a:lnTo>
                <a:lnTo>
                  <a:pt x="205" y="428"/>
                </a:lnTo>
                <a:lnTo>
                  <a:pt x="238" y="485"/>
                </a:lnTo>
                <a:lnTo>
                  <a:pt x="279" y="551"/>
                </a:lnTo>
                <a:lnTo>
                  <a:pt x="329" y="617"/>
                </a:lnTo>
                <a:lnTo>
                  <a:pt x="378" y="732"/>
                </a:lnTo>
                <a:lnTo>
                  <a:pt x="419" y="856"/>
                </a:lnTo>
                <a:lnTo>
                  <a:pt x="444" y="938"/>
                </a:lnTo>
                <a:lnTo>
                  <a:pt x="452" y="996"/>
                </a:lnTo>
                <a:lnTo>
                  <a:pt x="469" y="1103"/>
                </a:lnTo>
              </a:path>
            </a:pathLst>
          </a:custGeom>
          <a:noFill/>
          <a:ln w="38100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pattFill prst="trellis">
                  <a:fgClr>
                    <a:schemeClr val="tx1"/>
                  </a:fgClr>
                  <a:bgClr>
                    <a:schemeClr val="bg1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166" name="Freeform 26" descr="Trellis"/>
          <p:cNvSpPr>
            <a:spLocks/>
          </p:cNvSpPr>
          <p:nvPr/>
        </p:nvSpPr>
        <p:spPr bwMode="auto">
          <a:xfrm>
            <a:off x="5246687" y="3482975"/>
            <a:ext cx="1019175" cy="1776412"/>
          </a:xfrm>
          <a:custGeom>
            <a:avLst/>
            <a:gdLst>
              <a:gd name="T0" fmla="*/ 0 w 642"/>
              <a:gd name="T1" fmla="*/ 0 h 1119"/>
              <a:gd name="T2" fmla="*/ 83165950 w 642"/>
              <a:gd name="T3" fmla="*/ 146169021 h 1119"/>
              <a:gd name="T4" fmla="*/ 229335013 w 642"/>
              <a:gd name="T5" fmla="*/ 289817093 h 1119"/>
              <a:gd name="T6" fmla="*/ 395665325 w 642"/>
              <a:gd name="T7" fmla="*/ 476308603 h 1119"/>
              <a:gd name="T8" fmla="*/ 519152188 w 642"/>
              <a:gd name="T9" fmla="*/ 622477625 h 1119"/>
              <a:gd name="T10" fmla="*/ 665321250 w 642"/>
              <a:gd name="T11" fmla="*/ 725804796 h 1119"/>
              <a:gd name="T12" fmla="*/ 748487200 w 642"/>
              <a:gd name="T13" fmla="*/ 829130379 h 1119"/>
              <a:gd name="T14" fmla="*/ 871974063 w 642"/>
              <a:gd name="T15" fmla="*/ 912296306 h 1119"/>
              <a:gd name="T16" fmla="*/ 995462513 w 642"/>
              <a:gd name="T17" fmla="*/ 1058465327 h 1119"/>
              <a:gd name="T18" fmla="*/ 1098788125 w 642"/>
              <a:gd name="T19" fmla="*/ 1141629666 h 1119"/>
              <a:gd name="T20" fmla="*/ 1204634688 w 642"/>
              <a:gd name="T21" fmla="*/ 1265118081 h 1119"/>
              <a:gd name="T22" fmla="*/ 1328123138 w 642"/>
              <a:gd name="T23" fmla="*/ 1471770836 h 1119"/>
              <a:gd name="T24" fmla="*/ 1411287500 w 642"/>
              <a:gd name="T25" fmla="*/ 1638101101 h 1119"/>
              <a:gd name="T26" fmla="*/ 1474292200 w 642"/>
              <a:gd name="T27" fmla="*/ 1844753856 h 1119"/>
              <a:gd name="T28" fmla="*/ 1534775950 w 642"/>
              <a:gd name="T29" fmla="*/ 2033764728 h 1119"/>
              <a:gd name="T30" fmla="*/ 1554937200 w 642"/>
              <a:gd name="T31" fmla="*/ 2147483646 h 1119"/>
              <a:gd name="T32" fmla="*/ 1554937200 w 642"/>
              <a:gd name="T33" fmla="*/ 2147483646 h 1119"/>
              <a:gd name="T34" fmla="*/ 1577617813 w 642"/>
              <a:gd name="T35" fmla="*/ 2147483646 h 1119"/>
              <a:gd name="T36" fmla="*/ 1617940313 w 642"/>
              <a:gd name="T37" fmla="*/ 2147483646 h 1119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42" h="1119">
                <a:moveTo>
                  <a:pt x="0" y="0"/>
                </a:moveTo>
                <a:lnTo>
                  <a:pt x="33" y="58"/>
                </a:lnTo>
                <a:lnTo>
                  <a:pt x="91" y="115"/>
                </a:lnTo>
                <a:lnTo>
                  <a:pt x="157" y="189"/>
                </a:lnTo>
                <a:lnTo>
                  <a:pt x="206" y="247"/>
                </a:lnTo>
                <a:lnTo>
                  <a:pt x="264" y="288"/>
                </a:lnTo>
                <a:lnTo>
                  <a:pt x="297" y="329"/>
                </a:lnTo>
                <a:lnTo>
                  <a:pt x="346" y="362"/>
                </a:lnTo>
                <a:lnTo>
                  <a:pt x="395" y="420"/>
                </a:lnTo>
                <a:lnTo>
                  <a:pt x="436" y="453"/>
                </a:lnTo>
                <a:lnTo>
                  <a:pt x="478" y="502"/>
                </a:lnTo>
                <a:lnTo>
                  <a:pt x="527" y="584"/>
                </a:lnTo>
                <a:lnTo>
                  <a:pt x="560" y="650"/>
                </a:lnTo>
                <a:lnTo>
                  <a:pt x="585" y="732"/>
                </a:lnTo>
                <a:lnTo>
                  <a:pt x="609" y="807"/>
                </a:lnTo>
                <a:lnTo>
                  <a:pt x="617" y="864"/>
                </a:lnTo>
                <a:lnTo>
                  <a:pt x="617" y="930"/>
                </a:lnTo>
                <a:lnTo>
                  <a:pt x="626" y="996"/>
                </a:lnTo>
                <a:lnTo>
                  <a:pt x="642" y="1119"/>
                </a:lnTo>
              </a:path>
            </a:pathLst>
          </a:custGeom>
          <a:noFill/>
          <a:ln w="38100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pattFill prst="trellis">
                  <a:fgClr>
                    <a:schemeClr val="tx1"/>
                  </a:fgClr>
                  <a:bgClr>
                    <a:schemeClr val="bg1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167" name="Freeform 27" descr="Trellis"/>
          <p:cNvSpPr>
            <a:spLocks/>
          </p:cNvSpPr>
          <p:nvPr/>
        </p:nvSpPr>
        <p:spPr bwMode="auto">
          <a:xfrm>
            <a:off x="5391150" y="3430587"/>
            <a:ext cx="1646237" cy="1776413"/>
          </a:xfrm>
          <a:custGeom>
            <a:avLst/>
            <a:gdLst>
              <a:gd name="T0" fmla="*/ 0 w 1037"/>
              <a:gd name="T1" fmla="*/ 0 h 1119"/>
              <a:gd name="T2" fmla="*/ 143648069 w 1037"/>
              <a:gd name="T3" fmla="*/ 0 h 1119"/>
              <a:gd name="T4" fmla="*/ 289817087 w 1037"/>
              <a:gd name="T5" fmla="*/ 42843462 h 1119"/>
              <a:gd name="T6" fmla="*/ 435986105 w 1037"/>
              <a:gd name="T7" fmla="*/ 103327229 h 1119"/>
              <a:gd name="T8" fmla="*/ 642638855 w 1037"/>
              <a:gd name="T9" fmla="*/ 166330359 h 1119"/>
              <a:gd name="T10" fmla="*/ 869452848 w 1037"/>
              <a:gd name="T11" fmla="*/ 269657588 h 1119"/>
              <a:gd name="T12" fmla="*/ 1078626547 w 1037"/>
              <a:gd name="T13" fmla="*/ 332660719 h 1119"/>
              <a:gd name="T14" fmla="*/ 1348282390 w 1037"/>
              <a:gd name="T15" fmla="*/ 498991078 h 1119"/>
              <a:gd name="T16" fmla="*/ 1554935140 w 1037"/>
              <a:gd name="T17" fmla="*/ 665321437 h 1119"/>
              <a:gd name="T18" fmla="*/ 1721265402 w 1037"/>
              <a:gd name="T19" fmla="*/ 788809922 h 1119"/>
              <a:gd name="T20" fmla="*/ 1907756908 w 1037"/>
              <a:gd name="T21" fmla="*/ 955140281 h 1119"/>
              <a:gd name="T22" fmla="*/ 2074087170 w 1037"/>
              <a:gd name="T23" fmla="*/ 1161793152 h 1119"/>
              <a:gd name="T24" fmla="*/ 2147483646 w 1037"/>
              <a:gd name="T25" fmla="*/ 1285280049 h 1119"/>
              <a:gd name="T26" fmla="*/ 2147483646 w 1037"/>
              <a:gd name="T27" fmla="*/ 1514615126 h 1119"/>
              <a:gd name="T28" fmla="*/ 2147483646 w 1037"/>
              <a:gd name="T29" fmla="*/ 1617940768 h 1119"/>
              <a:gd name="T30" fmla="*/ 2147483646 w 1037"/>
              <a:gd name="T31" fmla="*/ 1824593639 h 1119"/>
              <a:gd name="T32" fmla="*/ 2147483646 w 1037"/>
              <a:gd name="T33" fmla="*/ 2033767460 h 1119"/>
              <a:gd name="T34" fmla="*/ 2147483646 w 1037"/>
              <a:gd name="T35" fmla="*/ 2147483646 h 1119"/>
              <a:gd name="T36" fmla="*/ 2147483646 w 1037"/>
              <a:gd name="T37" fmla="*/ 2147483646 h 1119"/>
              <a:gd name="T38" fmla="*/ 2147483646 w 1037"/>
              <a:gd name="T39" fmla="*/ 2147483646 h 1119"/>
              <a:gd name="T40" fmla="*/ 2147483646 w 1037"/>
              <a:gd name="T41" fmla="*/ 2147483646 h 111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037" h="1119">
                <a:moveTo>
                  <a:pt x="0" y="0"/>
                </a:moveTo>
                <a:lnTo>
                  <a:pt x="57" y="0"/>
                </a:lnTo>
                <a:lnTo>
                  <a:pt x="115" y="17"/>
                </a:lnTo>
                <a:lnTo>
                  <a:pt x="173" y="41"/>
                </a:lnTo>
                <a:lnTo>
                  <a:pt x="255" y="66"/>
                </a:lnTo>
                <a:lnTo>
                  <a:pt x="345" y="107"/>
                </a:lnTo>
                <a:lnTo>
                  <a:pt x="428" y="132"/>
                </a:lnTo>
                <a:lnTo>
                  <a:pt x="535" y="198"/>
                </a:lnTo>
                <a:lnTo>
                  <a:pt x="617" y="264"/>
                </a:lnTo>
                <a:lnTo>
                  <a:pt x="683" y="313"/>
                </a:lnTo>
                <a:lnTo>
                  <a:pt x="757" y="379"/>
                </a:lnTo>
                <a:lnTo>
                  <a:pt x="823" y="461"/>
                </a:lnTo>
                <a:lnTo>
                  <a:pt x="864" y="510"/>
                </a:lnTo>
                <a:lnTo>
                  <a:pt x="905" y="601"/>
                </a:lnTo>
                <a:lnTo>
                  <a:pt x="938" y="642"/>
                </a:lnTo>
                <a:lnTo>
                  <a:pt x="963" y="724"/>
                </a:lnTo>
                <a:lnTo>
                  <a:pt x="995" y="807"/>
                </a:lnTo>
                <a:lnTo>
                  <a:pt x="1020" y="922"/>
                </a:lnTo>
                <a:lnTo>
                  <a:pt x="1028" y="979"/>
                </a:lnTo>
                <a:lnTo>
                  <a:pt x="1037" y="1045"/>
                </a:lnTo>
                <a:lnTo>
                  <a:pt x="1037" y="1119"/>
                </a:lnTo>
              </a:path>
            </a:pathLst>
          </a:custGeom>
          <a:noFill/>
          <a:ln w="38100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pattFill prst="trellis">
                  <a:fgClr>
                    <a:schemeClr val="tx1"/>
                  </a:fgClr>
                  <a:bgClr>
                    <a:schemeClr val="bg1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168" name="Text Box 11"/>
          <p:cNvSpPr txBox="1">
            <a:spLocks noChangeArrowheads="1"/>
          </p:cNvSpPr>
          <p:nvPr/>
        </p:nvSpPr>
        <p:spPr bwMode="auto">
          <a:xfrm>
            <a:off x="7233516" y="4465348"/>
            <a:ext cx="628698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85000"/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GB" altLang="en-US" sz="2400" dirty="0" smtClean="0">
                <a:latin typeface="Times New Roman" panose="02020603050405020304" pitchFamily="18" charset="0"/>
              </a:rPr>
              <a:t>soil</a:t>
            </a:r>
            <a:endParaRPr lang="en-GB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25" name="Freeform 31" descr="Trellis"/>
          <p:cNvSpPr>
            <a:spLocks/>
          </p:cNvSpPr>
          <p:nvPr/>
        </p:nvSpPr>
        <p:spPr bwMode="auto">
          <a:xfrm flipV="1">
            <a:off x="1219200" y="5192713"/>
            <a:ext cx="7010400" cy="57149"/>
          </a:xfrm>
          <a:custGeom>
            <a:avLst/>
            <a:gdLst>
              <a:gd name="T0" fmla="*/ 0 w 2214"/>
              <a:gd name="T1" fmla="*/ 0 h 700"/>
              <a:gd name="T2" fmla="*/ 26542315 w 2214"/>
              <a:gd name="T3" fmla="*/ 388305675 h 700"/>
              <a:gd name="T4" fmla="*/ 123860703 w 2214"/>
              <a:gd name="T5" fmla="*/ 656853525 h 700"/>
              <a:gd name="T6" fmla="*/ 218230517 w 2214"/>
              <a:gd name="T7" fmla="*/ 805643550 h 700"/>
              <a:gd name="T8" fmla="*/ 291956880 w 2214"/>
              <a:gd name="T9" fmla="*/ 1077820425 h 700"/>
              <a:gd name="T10" fmla="*/ 436461033 w 2214"/>
              <a:gd name="T11" fmla="*/ 1255642650 h 700"/>
              <a:gd name="T12" fmla="*/ 533779421 w 2214"/>
              <a:gd name="T13" fmla="*/ 1404432675 h 700"/>
              <a:gd name="T14" fmla="*/ 681232148 w 2214"/>
              <a:gd name="T15" fmla="*/ 1614916125 h 700"/>
              <a:gd name="T16" fmla="*/ 923054689 w 2214"/>
              <a:gd name="T17" fmla="*/ 1850802750 h 700"/>
              <a:gd name="T18" fmla="*/ 1067558842 w 2214"/>
              <a:gd name="T19" fmla="*/ 2061286200 h 700"/>
              <a:gd name="T20" fmla="*/ 1335923698 w 2214"/>
              <a:gd name="T21" fmla="*/ 2147483646 h 700"/>
              <a:gd name="T22" fmla="*/ 1577746239 w 2214"/>
              <a:gd name="T23" fmla="*/ 2147483646 h 700"/>
              <a:gd name="T24" fmla="*/ 1748790990 w 2214"/>
              <a:gd name="T25" fmla="*/ 2147483646 h 700"/>
              <a:gd name="T26" fmla="*/ 2014207272 w 2214"/>
              <a:gd name="T27" fmla="*/ 2147483646 h 700"/>
              <a:gd name="T28" fmla="*/ 2147483646 w 2214"/>
              <a:gd name="T29" fmla="*/ 2147483646 h 700"/>
              <a:gd name="T30" fmla="*/ 2147483646 w 2214"/>
              <a:gd name="T31" fmla="*/ 2147483646 h 700"/>
              <a:gd name="T32" fmla="*/ 2147483646 w 2214"/>
              <a:gd name="T33" fmla="*/ 2147483646 h 700"/>
              <a:gd name="T34" fmla="*/ 2147483646 w 2214"/>
              <a:gd name="T35" fmla="*/ 2147483646 h 700"/>
              <a:gd name="T36" fmla="*/ 2147483646 w 2214"/>
              <a:gd name="T37" fmla="*/ 2147483646 h 700"/>
              <a:gd name="T38" fmla="*/ 2147483646 w 2214"/>
              <a:gd name="T39" fmla="*/ 2147483646 h 700"/>
              <a:gd name="T40" fmla="*/ 2147483646 w 2214"/>
              <a:gd name="T41" fmla="*/ 2147483646 h 700"/>
              <a:gd name="T42" fmla="*/ 2147483646 w 2214"/>
              <a:gd name="T43" fmla="*/ 2147483646 h 700"/>
              <a:gd name="T44" fmla="*/ 2147483646 w 2214"/>
              <a:gd name="T45" fmla="*/ 2147483646 h 700"/>
              <a:gd name="T46" fmla="*/ 2147483646 w 2214"/>
              <a:gd name="T47" fmla="*/ 2061286200 h 700"/>
              <a:gd name="T48" fmla="*/ 2147483646 w 2214"/>
              <a:gd name="T49" fmla="*/ 1912496175 h 700"/>
              <a:gd name="T50" fmla="*/ 2147483646 w 2214"/>
              <a:gd name="T51" fmla="*/ 1702012725 h 700"/>
              <a:gd name="T52" fmla="*/ 2147483646 w 2214"/>
              <a:gd name="T53" fmla="*/ 1495158300 h 700"/>
              <a:gd name="T54" fmla="*/ 2147483646 w 2214"/>
              <a:gd name="T55" fmla="*/ 1375400475 h 700"/>
              <a:gd name="T56" fmla="*/ 2147483646 w 2214"/>
              <a:gd name="T57" fmla="*/ 1106852625 h 700"/>
              <a:gd name="T58" fmla="*/ 2147483646 w 2214"/>
              <a:gd name="T59" fmla="*/ 718546950 h 700"/>
              <a:gd name="T60" fmla="*/ 2147483646 w 2214"/>
              <a:gd name="T61" fmla="*/ 479031300 h 700"/>
              <a:gd name="T62" fmla="*/ 2147483646 w 2214"/>
              <a:gd name="T63" fmla="*/ 268547850 h 700"/>
              <a:gd name="T64" fmla="*/ 2147483646 w 2214"/>
              <a:gd name="T65" fmla="*/ 32661225 h 70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2214" h="700">
                <a:moveTo>
                  <a:pt x="0" y="0"/>
                </a:moveTo>
                <a:lnTo>
                  <a:pt x="9" y="107"/>
                </a:lnTo>
                <a:lnTo>
                  <a:pt x="42" y="181"/>
                </a:lnTo>
                <a:lnTo>
                  <a:pt x="74" y="222"/>
                </a:lnTo>
                <a:lnTo>
                  <a:pt x="99" y="297"/>
                </a:lnTo>
                <a:lnTo>
                  <a:pt x="148" y="346"/>
                </a:lnTo>
                <a:lnTo>
                  <a:pt x="181" y="387"/>
                </a:lnTo>
                <a:lnTo>
                  <a:pt x="231" y="445"/>
                </a:lnTo>
                <a:lnTo>
                  <a:pt x="313" y="510"/>
                </a:lnTo>
                <a:lnTo>
                  <a:pt x="362" y="568"/>
                </a:lnTo>
                <a:lnTo>
                  <a:pt x="453" y="609"/>
                </a:lnTo>
                <a:lnTo>
                  <a:pt x="535" y="659"/>
                </a:lnTo>
                <a:lnTo>
                  <a:pt x="593" y="667"/>
                </a:lnTo>
                <a:lnTo>
                  <a:pt x="683" y="683"/>
                </a:lnTo>
                <a:lnTo>
                  <a:pt x="757" y="700"/>
                </a:lnTo>
                <a:lnTo>
                  <a:pt x="848" y="700"/>
                </a:lnTo>
                <a:lnTo>
                  <a:pt x="955" y="700"/>
                </a:lnTo>
                <a:lnTo>
                  <a:pt x="1045" y="692"/>
                </a:lnTo>
                <a:lnTo>
                  <a:pt x="1136" y="683"/>
                </a:lnTo>
                <a:lnTo>
                  <a:pt x="1218" y="675"/>
                </a:lnTo>
                <a:lnTo>
                  <a:pt x="1300" y="659"/>
                </a:lnTo>
                <a:lnTo>
                  <a:pt x="1399" y="626"/>
                </a:lnTo>
                <a:lnTo>
                  <a:pt x="1498" y="593"/>
                </a:lnTo>
                <a:lnTo>
                  <a:pt x="1572" y="568"/>
                </a:lnTo>
                <a:lnTo>
                  <a:pt x="1679" y="527"/>
                </a:lnTo>
                <a:lnTo>
                  <a:pt x="1786" y="469"/>
                </a:lnTo>
                <a:lnTo>
                  <a:pt x="1860" y="412"/>
                </a:lnTo>
                <a:lnTo>
                  <a:pt x="1926" y="379"/>
                </a:lnTo>
                <a:lnTo>
                  <a:pt x="2016" y="305"/>
                </a:lnTo>
                <a:lnTo>
                  <a:pt x="2115" y="198"/>
                </a:lnTo>
                <a:lnTo>
                  <a:pt x="2156" y="132"/>
                </a:lnTo>
                <a:lnTo>
                  <a:pt x="2189" y="74"/>
                </a:lnTo>
                <a:lnTo>
                  <a:pt x="2214" y="9"/>
                </a:ln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pattFill prst="trellis">
                  <a:fgClr>
                    <a:schemeClr val="tx1"/>
                  </a:fgClr>
                  <a:bgClr>
                    <a:schemeClr val="bg1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526256" y="1134269"/>
            <a:ext cx="8229600" cy="533400"/>
          </a:xfrm>
          <a:prstGeom prst="rect">
            <a:avLst/>
          </a:prstGeom>
        </p:spPr>
        <p:txBody>
          <a:bodyPr anchor="b" anchorCtr="0">
            <a:noAutofit/>
            <a:scene3d>
              <a:camera prst="orthographicFront"/>
              <a:lightRig rig="soft" dir="t">
                <a:rot lat="0" lon="0" rev="2100000"/>
              </a:lightRig>
            </a:scene3d>
            <a:sp3d prstMaterial="matte">
              <a:bevelT w="38100" h="38100"/>
            </a:sp3d>
          </a:bodyPr>
          <a:lstStyle>
            <a:defPPr>
              <a:defRPr sz="4400">
                <a:solidFill>
                  <a:schemeClr val="tx2">
                    <a:shade val="85000"/>
                    <a:satMod val="150000"/>
                  </a:schemeClr>
                </a:solidFill>
                <a:latin typeface="+mj-lt"/>
                <a:ea typeface="+mj-ea"/>
                <a:cs typeface="+mj-cs"/>
              </a:defRPr>
            </a:defPPr>
            <a:lvl1pPr algn="ctr" eaLnBrk="1" hangingPunct="1">
              <a:buNone/>
              <a:defRPr lang="en-US" sz="4800" b="1" strike="noStrike" kern="1200" baseline="0">
                <a:solidFill>
                  <a:schemeClr val="tx2">
                    <a:shade val="85000"/>
                    <a:satMod val="150000"/>
                  </a:schemeClr>
                </a:solidFill>
                <a:effectLst>
                  <a:outerShdw blurRad="63500" dist="38100" dir="8220000" algn="tl" rotWithShape="0">
                    <a:srgbClr val="000000">
                      <a:alpha val="30000"/>
                    </a:srgbClr>
                  </a:outerShdw>
                </a:effectLst>
                <a:latin typeface="Tw Cen MT" panose="020B0602020104020603" pitchFamily="34" charset="0"/>
                <a:ea typeface="+mj-lt"/>
                <a:cs typeface="+mj-lt"/>
              </a:defRPr>
            </a:lvl1pPr>
          </a:lstStyle>
          <a:p>
            <a:r>
              <a:rPr lang="en-US" sz="2800" dirty="0" smtClean="0"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Flow Nets under dam</a:t>
            </a:r>
            <a:endParaRPr lang="en-US" sz="2800" dirty="0">
              <a:solidFill>
                <a:srgbClr val="00B05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reeform 17" descr="Trellis"/>
          <p:cNvSpPr>
            <a:spLocks/>
          </p:cNvSpPr>
          <p:nvPr/>
        </p:nvSpPr>
        <p:spPr bwMode="auto">
          <a:xfrm>
            <a:off x="1219201" y="3346632"/>
            <a:ext cx="2881312" cy="45719"/>
          </a:xfrm>
          <a:custGeom>
            <a:avLst/>
            <a:gdLst>
              <a:gd name="T0" fmla="*/ 2147483646 w 1152"/>
              <a:gd name="T1" fmla="*/ 0 h 1012"/>
              <a:gd name="T2" fmla="*/ 2147483646 w 1152"/>
              <a:gd name="T3" fmla="*/ 0 h 1012"/>
              <a:gd name="T4" fmla="*/ 2147483646 w 1152"/>
              <a:gd name="T5" fmla="*/ 20161250 h 1012"/>
              <a:gd name="T6" fmla="*/ 2147483646 w 1152"/>
              <a:gd name="T7" fmla="*/ 83165950 h 1012"/>
              <a:gd name="T8" fmla="*/ 2147483646 w 1152"/>
              <a:gd name="T9" fmla="*/ 143649700 h 1012"/>
              <a:gd name="T10" fmla="*/ 2147483646 w 1152"/>
              <a:gd name="T11" fmla="*/ 186491563 h 1012"/>
              <a:gd name="T12" fmla="*/ 2035187072 w 1152"/>
              <a:gd name="T13" fmla="*/ 289818763 h 1012"/>
              <a:gd name="T14" fmla="*/ 1737693223 w 1152"/>
              <a:gd name="T15" fmla="*/ 393144375 h 1012"/>
              <a:gd name="T16" fmla="*/ 1576436434 w 1152"/>
              <a:gd name="T17" fmla="*/ 476310325 h 1012"/>
              <a:gd name="T18" fmla="*/ 1417957577 w 1152"/>
              <a:gd name="T19" fmla="*/ 559474688 h 1012"/>
              <a:gd name="T20" fmla="*/ 1234457322 w 1152"/>
              <a:gd name="T21" fmla="*/ 622479388 h 1012"/>
              <a:gd name="T22" fmla="*/ 1073200533 w 1152"/>
              <a:gd name="T23" fmla="*/ 786288750 h 1012"/>
              <a:gd name="T24" fmla="*/ 892479877 w 1152"/>
              <a:gd name="T25" fmla="*/ 932457813 h 1012"/>
              <a:gd name="T26" fmla="*/ 731221420 w 1152"/>
              <a:gd name="T27" fmla="*/ 1118949375 h 1012"/>
              <a:gd name="T28" fmla="*/ 525479367 w 1152"/>
              <a:gd name="T29" fmla="*/ 1325602188 h 1012"/>
              <a:gd name="T30" fmla="*/ 389243976 w 1152"/>
              <a:gd name="T31" fmla="*/ 1554937200 h 1012"/>
              <a:gd name="T32" fmla="*/ 272470783 w 1152"/>
              <a:gd name="T33" fmla="*/ 1761590013 h 1012"/>
              <a:gd name="T34" fmla="*/ 180720655 w 1152"/>
              <a:gd name="T35" fmla="*/ 1990923438 h 1012"/>
              <a:gd name="T36" fmla="*/ 66727062 w 1152"/>
              <a:gd name="T37" fmla="*/ 2147483646 h 1012"/>
              <a:gd name="T38" fmla="*/ 0 w 1152"/>
              <a:gd name="T39" fmla="*/ 2147483646 h 1012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1152" h="1012">
                <a:moveTo>
                  <a:pt x="1152" y="0"/>
                </a:moveTo>
                <a:lnTo>
                  <a:pt x="1078" y="0"/>
                </a:lnTo>
                <a:lnTo>
                  <a:pt x="1028" y="8"/>
                </a:lnTo>
                <a:lnTo>
                  <a:pt x="971" y="33"/>
                </a:lnTo>
                <a:lnTo>
                  <a:pt x="855" y="57"/>
                </a:lnTo>
                <a:lnTo>
                  <a:pt x="806" y="74"/>
                </a:lnTo>
                <a:lnTo>
                  <a:pt x="732" y="115"/>
                </a:lnTo>
                <a:lnTo>
                  <a:pt x="625" y="156"/>
                </a:lnTo>
                <a:lnTo>
                  <a:pt x="567" y="189"/>
                </a:lnTo>
                <a:lnTo>
                  <a:pt x="510" y="222"/>
                </a:lnTo>
                <a:lnTo>
                  <a:pt x="444" y="247"/>
                </a:lnTo>
                <a:lnTo>
                  <a:pt x="386" y="312"/>
                </a:lnTo>
                <a:lnTo>
                  <a:pt x="321" y="370"/>
                </a:lnTo>
                <a:lnTo>
                  <a:pt x="263" y="444"/>
                </a:lnTo>
                <a:lnTo>
                  <a:pt x="189" y="526"/>
                </a:lnTo>
                <a:lnTo>
                  <a:pt x="140" y="617"/>
                </a:lnTo>
                <a:lnTo>
                  <a:pt x="98" y="699"/>
                </a:lnTo>
                <a:lnTo>
                  <a:pt x="65" y="790"/>
                </a:lnTo>
                <a:lnTo>
                  <a:pt x="24" y="897"/>
                </a:lnTo>
                <a:lnTo>
                  <a:pt x="0" y="1012"/>
                </a:lnTo>
              </a:path>
            </a:pathLst>
          </a:custGeom>
          <a:noFill/>
          <a:ln w="38100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pattFill prst="trellis">
                  <a:fgClr>
                    <a:schemeClr val="tx1"/>
                  </a:fgClr>
                  <a:bgClr>
                    <a:schemeClr val="bg1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" name="Freeform 17" descr="Trellis"/>
          <p:cNvSpPr>
            <a:spLocks/>
          </p:cNvSpPr>
          <p:nvPr/>
        </p:nvSpPr>
        <p:spPr bwMode="auto">
          <a:xfrm>
            <a:off x="5365749" y="3336926"/>
            <a:ext cx="2992077" cy="61594"/>
          </a:xfrm>
          <a:custGeom>
            <a:avLst/>
            <a:gdLst>
              <a:gd name="T0" fmla="*/ 2147483646 w 1152"/>
              <a:gd name="T1" fmla="*/ 0 h 1012"/>
              <a:gd name="T2" fmla="*/ 2147483646 w 1152"/>
              <a:gd name="T3" fmla="*/ 0 h 1012"/>
              <a:gd name="T4" fmla="*/ 2147483646 w 1152"/>
              <a:gd name="T5" fmla="*/ 20161250 h 1012"/>
              <a:gd name="T6" fmla="*/ 2147483646 w 1152"/>
              <a:gd name="T7" fmla="*/ 83165950 h 1012"/>
              <a:gd name="T8" fmla="*/ 2147483646 w 1152"/>
              <a:gd name="T9" fmla="*/ 143649700 h 1012"/>
              <a:gd name="T10" fmla="*/ 2147483646 w 1152"/>
              <a:gd name="T11" fmla="*/ 186491563 h 1012"/>
              <a:gd name="T12" fmla="*/ 2035187072 w 1152"/>
              <a:gd name="T13" fmla="*/ 289818763 h 1012"/>
              <a:gd name="T14" fmla="*/ 1737693223 w 1152"/>
              <a:gd name="T15" fmla="*/ 393144375 h 1012"/>
              <a:gd name="T16" fmla="*/ 1576436434 w 1152"/>
              <a:gd name="T17" fmla="*/ 476310325 h 1012"/>
              <a:gd name="T18" fmla="*/ 1417957577 w 1152"/>
              <a:gd name="T19" fmla="*/ 559474688 h 1012"/>
              <a:gd name="T20" fmla="*/ 1234457322 w 1152"/>
              <a:gd name="T21" fmla="*/ 622479388 h 1012"/>
              <a:gd name="T22" fmla="*/ 1073200533 w 1152"/>
              <a:gd name="T23" fmla="*/ 786288750 h 1012"/>
              <a:gd name="T24" fmla="*/ 892479877 w 1152"/>
              <a:gd name="T25" fmla="*/ 932457813 h 1012"/>
              <a:gd name="T26" fmla="*/ 731221420 w 1152"/>
              <a:gd name="T27" fmla="*/ 1118949375 h 1012"/>
              <a:gd name="T28" fmla="*/ 525479367 w 1152"/>
              <a:gd name="T29" fmla="*/ 1325602188 h 1012"/>
              <a:gd name="T30" fmla="*/ 389243976 w 1152"/>
              <a:gd name="T31" fmla="*/ 1554937200 h 1012"/>
              <a:gd name="T32" fmla="*/ 272470783 w 1152"/>
              <a:gd name="T33" fmla="*/ 1761590013 h 1012"/>
              <a:gd name="T34" fmla="*/ 180720655 w 1152"/>
              <a:gd name="T35" fmla="*/ 1990923438 h 1012"/>
              <a:gd name="T36" fmla="*/ 66727062 w 1152"/>
              <a:gd name="T37" fmla="*/ 2147483646 h 1012"/>
              <a:gd name="T38" fmla="*/ 0 w 1152"/>
              <a:gd name="T39" fmla="*/ 2147483646 h 1012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1152" h="1012">
                <a:moveTo>
                  <a:pt x="1152" y="0"/>
                </a:moveTo>
                <a:lnTo>
                  <a:pt x="1078" y="0"/>
                </a:lnTo>
                <a:lnTo>
                  <a:pt x="1028" y="8"/>
                </a:lnTo>
                <a:lnTo>
                  <a:pt x="971" y="33"/>
                </a:lnTo>
                <a:lnTo>
                  <a:pt x="855" y="57"/>
                </a:lnTo>
                <a:lnTo>
                  <a:pt x="806" y="74"/>
                </a:lnTo>
                <a:lnTo>
                  <a:pt x="732" y="115"/>
                </a:lnTo>
                <a:lnTo>
                  <a:pt x="625" y="156"/>
                </a:lnTo>
                <a:lnTo>
                  <a:pt x="567" y="189"/>
                </a:lnTo>
                <a:lnTo>
                  <a:pt x="510" y="222"/>
                </a:lnTo>
                <a:lnTo>
                  <a:pt x="444" y="247"/>
                </a:lnTo>
                <a:lnTo>
                  <a:pt x="386" y="312"/>
                </a:lnTo>
                <a:lnTo>
                  <a:pt x="321" y="370"/>
                </a:lnTo>
                <a:lnTo>
                  <a:pt x="263" y="444"/>
                </a:lnTo>
                <a:lnTo>
                  <a:pt x="189" y="526"/>
                </a:lnTo>
                <a:lnTo>
                  <a:pt x="140" y="617"/>
                </a:lnTo>
                <a:lnTo>
                  <a:pt x="98" y="699"/>
                </a:lnTo>
                <a:lnTo>
                  <a:pt x="65" y="790"/>
                </a:lnTo>
                <a:lnTo>
                  <a:pt x="24" y="897"/>
                </a:lnTo>
                <a:lnTo>
                  <a:pt x="0" y="1012"/>
                </a:lnTo>
              </a:path>
            </a:pathLst>
          </a:custGeom>
          <a:noFill/>
          <a:ln w="38100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pattFill prst="trellis">
                  <a:fgClr>
                    <a:schemeClr val="tx1"/>
                  </a:fgClr>
                  <a:bgClr>
                    <a:schemeClr val="bg1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5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BFF23DB2-A892-423C-85B0-6D9B3733459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55620" y="336338"/>
            <a:ext cx="8763000" cy="6907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310" y="2832432"/>
            <a:ext cx="5867400" cy="354802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33400" y="1828689"/>
            <a:ext cx="83852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any flow net, the strip between any two adjacent flow lines is called a </a:t>
            </a:r>
            <a:r>
              <a:rPr lang="en-US" sz="2400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 </a:t>
            </a:r>
            <a:r>
              <a:rPr lang="en-US" sz="2400" u="sng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channel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fa-I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72518" y="1000919"/>
            <a:ext cx="8229600" cy="533400"/>
          </a:xfrm>
        </p:spPr>
        <p:txBody>
          <a:bodyPr>
            <a:no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Seepage Calculation from a Flow Net</a:t>
            </a:r>
          </a:p>
        </p:txBody>
      </p:sp>
    </p:spTree>
    <p:extLst>
      <p:ext uri="{BB962C8B-B14F-4D97-AF65-F5344CB8AC3E}">
        <p14:creationId xmlns:p14="http://schemas.microsoft.com/office/powerpoint/2010/main" val="28386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BFF23DB2-A892-423C-85B0-6D9B3733459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3400" y="1761811"/>
            <a:ext cx="8385220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From Darcy’s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law :</a:t>
            </a:r>
          </a:p>
          <a:p>
            <a:pPr algn="just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Thus,</a:t>
            </a:r>
          </a:p>
          <a:p>
            <a:pPr algn="just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</a:p>
          <a:p>
            <a:pPr algn="just"/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29149" y="2468589"/>
                <a:ext cx="6597895" cy="691536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a-IR" sz="20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q</m:t>
                      </m:r>
                      <m:r>
                        <a:rPr lang="en-US" sz="20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</m:t>
                                  </m:r>
                                </m:e>
                                <m:sub>
                                  <m:r>
                                    <a:rPr lang="en-US" sz="20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</m:t>
                                  </m:r>
                                </m:e>
                                <m:sub>
                                  <m:r>
                                    <a:rPr lang="en-US" sz="20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0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</m:t>
                                  </m:r>
                                </m:e>
                                <m:sub>
                                  <m:r>
                                    <a:rPr lang="en-US" sz="20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=…</m:t>
                      </m:r>
                    </m:oMath>
                  </m:oMathPara>
                </a14:m>
                <a:endParaRPr lang="fa-IR" sz="20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149" y="2468589"/>
                <a:ext cx="6597895" cy="69153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462757" y="3965803"/>
                <a:ext cx="4049122" cy="484363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)=(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</m:sub>
                        </m:sSub>
                      </m:den>
                    </m:f>
                  </m:oMath>
                </a14:m>
                <a:endParaRPr lang="fa-IR" sz="20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757" y="3965803"/>
                <a:ext cx="4049122" cy="484363"/>
              </a:xfrm>
              <a:prstGeom prst="rect">
                <a:avLst/>
              </a:prstGeom>
              <a:blipFill rotWithShape="0">
                <a:blip r:embed="rId3"/>
                <a:stretch>
                  <a:fillRect t="-2532" b="-8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133600" y="5446608"/>
                <a:ext cx="1197700" cy="628185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a-IR" sz="20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sz="20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q</m:t>
                      </m:r>
                      <m:r>
                        <a:rPr lang="en-US" sz="20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a-IR" sz="20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5446608"/>
                <a:ext cx="1197700" cy="62818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4191000" y="5260891"/>
            <a:ext cx="4572000" cy="101566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H </a:t>
            </a: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=head 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difference between the upstream and downstream sides</a:t>
            </a:r>
          </a:p>
          <a:p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=number 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potential drops</a:t>
            </a:r>
            <a:endParaRPr lang="fa-IR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72518" y="1000919"/>
            <a:ext cx="8229600" cy="533400"/>
          </a:xfrm>
        </p:spPr>
        <p:txBody>
          <a:bodyPr>
            <a:no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Seepage Calculation from a Flow Net</a:t>
            </a:r>
          </a:p>
        </p:txBody>
      </p:sp>
    </p:spTree>
    <p:extLst>
      <p:ext uri="{BB962C8B-B14F-4D97-AF65-F5344CB8AC3E}">
        <p14:creationId xmlns:p14="http://schemas.microsoft.com/office/powerpoint/2010/main" val="174620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BFF23DB2-A892-423C-85B0-6D9B37334594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33400" y="1761811"/>
            <a:ext cx="8385220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the number of flow channels in a flow net is equal to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the total rate of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flow through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all the channels per unit length can be given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by :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Although drawing square elements for a flow net is convenient, it is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always </a:t>
            </a:r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necessary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Alternatively, one can draw a rectangular mesh for a flow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channel, provided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that the width-to-length ratios for all the rectangular elements in the flow net are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 same</a:t>
            </a:r>
          </a:p>
          <a:p>
            <a:pPr algn="just">
              <a:lnSpc>
                <a:spcPct val="150000"/>
              </a:lnSpc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682546" y="2971800"/>
                <a:ext cx="1609543" cy="879408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q</m:t>
                      </m:r>
                      <m:r>
                        <a:rPr lang="en-US" sz="280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a-IR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546" y="2971800"/>
                <a:ext cx="1609543" cy="87940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72518" y="1000919"/>
            <a:ext cx="8229600" cy="53340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0070C0"/>
                </a:solidFill>
                <a:effectLst/>
              </a:rPr>
              <a:t>Seepage Calculation from a Flow Net</a:t>
            </a:r>
            <a:endParaRPr lang="en-US" sz="2800" dirty="0">
              <a:solidFill>
                <a:srgbClr val="0070C0"/>
              </a:solidFill>
              <a:effectLst/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68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BFF23DB2-A892-423C-85B0-6D9B3733459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36" y="3167262"/>
            <a:ext cx="5105400" cy="320382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3400" y="1796057"/>
            <a:ext cx="18261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this case,</a:t>
            </a:r>
            <a:endParaRPr lang="fa-I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904436" y="1630431"/>
                <a:ext cx="2038955" cy="753604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a-IR" sz="24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𝐪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𝐤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𝐇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𝐍</m:t>
                              </m:r>
                            </m:e>
                            <m:sub>
                              <m:r>
                                <a:rPr lang="en-US" sz="24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𝐝</m:t>
                              </m:r>
                            </m:sub>
                          </m:sSub>
                        </m:den>
                      </m:f>
                      <m:r>
                        <a:rPr lang="en-US" sz="24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𝐧</m:t>
                      </m:r>
                    </m:oMath>
                  </m:oMathPara>
                </a14:m>
                <a:endParaRPr lang="fa-IR" sz="24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436" y="1630431"/>
                <a:ext cx="2038955" cy="75360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394205" y="2480147"/>
                <a:ext cx="3207913" cy="761683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𝐧</m:t>
                      </m:r>
                      <m:r>
                        <a:rPr lang="en-US" sz="24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𝐛</m:t>
                              </m:r>
                            </m:e>
                            <m:sub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𝐥</m:t>
                              </m:r>
                            </m:e>
                            <m:sub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𝐛</m:t>
                              </m:r>
                            </m:e>
                            <m:sub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𝐥</m:t>
                              </m:r>
                            </m:e>
                            <m:sub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𝐛</m:t>
                              </m:r>
                            </m:e>
                            <m:sub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𝐥</m:t>
                              </m:r>
                            </m:e>
                            <m:sub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=…</m:t>
                      </m:r>
                    </m:oMath>
                  </m:oMathPara>
                </a14:m>
                <a:endParaRPr lang="fa-IR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205" y="2480147"/>
                <a:ext cx="3207913" cy="76168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72518" y="1000919"/>
            <a:ext cx="8229600" cy="533400"/>
          </a:xfrm>
        </p:spPr>
        <p:txBody>
          <a:bodyPr>
            <a:no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Seepage Calculation from a Flow Net</a:t>
            </a:r>
          </a:p>
        </p:txBody>
      </p:sp>
    </p:spTree>
    <p:extLst>
      <p:ext uri="{BB962C8B-B14F-4D97-AF65-F5344CB8AC3E}">
        <p14:creationId xmlns:p14="http://schemas.microsoft.com/office/powerpoint/2010/main" val="412525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914400"/>
          </a:xfrm>
        </p:spPr>
        <p:txBody>
          <a:bodyPr/>
          <a:lstStyle/>
          <a:p>
            <a:r>
              <a:rPr lang="en-US" dirty="0" smtClean="0"/>
              <a:t>Head drop in flow 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23DB2-A892-423C-85B0-6D9B37334594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8382000" cy="4733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48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06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Pressure head at any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23DB2-A892-423C-85B0-6D9B37334594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Text Box 59"/>
          <p:cNvSpPr txBox="1">
            <a:spLocks noChangeArrowheads="1"/>
          </p:cNvSpPr>
          <p:nvPr/>
        </p:nvSpPr>
        <p:spPr bwMode="auto">
          <a:xfrm>
            <a:off x="381001" y="1676400"/>
            <a:ext cx="7543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 dirty="0">
                <a:solidFill>
                  <a:srgbClr val="002060"/>
                </a:solidFill>
              </a:rPr>
              <a:t>Total </a:t>
            </a:r>
            <a:r>
              <a:rPr lang="en-US" sz="2400" dirty="0" smtClean="0">
                <a:solidFill>
                  <a:srgbClr val="002060"/>
                </a:solidFill>
              </a:rPr>
              <a:t>head=</a:t>
            </a:r>
            <a:r>
              <a:rPr lang="en-US" sz="2400" dirty="0" err="1" smtClean="0">
                <a:solidFill>
                  <a:srgbClr val="002060"/>
                </a:solidFill>
              </a:rPr>
              <a:t>h</a:t>
            </a:r>
            <a:r>
              <a:rPr lang="en-US" sz="2400" baseline="-25000" dirty="0" err="1" smtClean="0">
                <a:solidFill>
                  <a:srgbClr val="002060"/>
                </a:solidFill>
              </a:rPr>
              <a:t>L</a:t>
            </a:r>
            <a:r>
              <a:rPr lang="en-US" sz="2400" dirty="0" smtClean="0">
                <a:solidFill>
                  <a:srgbClr val="002060"/>
                </a:solidFill>
              </a:rPr>
              <a:t> - numbers </a:t>
            </a:r>
            <a:r>
              <a:rPr lang="en-US" sz="2400" dirty="0">
                <a:solidFill>
                  <a:srgbClr val="002060"/>
                </a:solidFill>
              </a:rPr>
              <a:t>of drops from upstream x </a:t>
            </a:r>
            <a:r>
              <a:rPr lang="en-US" sz="2400" dirty="0">
                <a:solidFill>
                  <a:srgbClr val="002060"/>
                </a:solidFill>
                <a:sym typeface="Symbol" pitchFamily="18" charset="2"/>
              </a:rPr>
              <a:t>h</a:t>
            </a:r>
            <a:endParaRPr lang="en-AU" sz="2400" dirty="0">
              <a:solidFill>
                <a:srgbClr val="002060"/>
              </a:solidFill>
            </a:endParaRPr>
          </a:p>
        </p:txBody>
      </p:sp>
      <p:sp>
        <p:nvSpPr>
          <p:cNvPr id="8" name="Text Box 64"/>
          <p:cNvSpPr txBox="1">
            <a:spLocks noChangeArrowheads="1"/>
          </p:cNvSpPr>
          <p:nvPr/>
        </p:nvSpPr>
        <p:spPr bwMode="auto">
          <a:xfrm>
            <a:off x="547255" y="2596297"/>
            <a:ext cx="64631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 dirty="0">
                <a:solidFill>
                  <a:srgbClr val="002060"/>
                </a:solidFill>
              </a:rPr>
              <a:t>Elevation head = </a:t>
            </a:r>
            <a:r>
              <a:rPr lang="en-US" sz="2400" dirty="0" smtClean="0">
                <a:solidFill>
                  <a:srgbClr val="002060"/>
                </a:solidFill>
              </a:rPr>
              <a:t>z (</a:t>
            </a:r>
            <a:r>
              <a:rPr lang="en-US" sz="2400" dirty="0" smtClean="0">
                <a:solidFill>
                  <a:srgbClr val="FF0000"/>
                </a:solidFill>
              </a:rPr>
              <a:t>-</a:t>
            </a:r>
            <a:r>
              <a:rPr lang="en-US" sz="2400" dirty="0" err="1" smtClean="0">
                <a:solidFill>
                  <a:srgbClr val="FF0000"/>
                </a:solidFill>
              </a:rPr>
              <a:t>ve</a:t>
            </a:r>
            <a:r>
              <a:rPr lang="en-US" sz="2400" dirty="0" smtClean="0">
                <a:solidFill>
                  <a:srgbClr val="FF0000"/>
                </a:solidFill>
              </a:rPr>
              <a:t> number </a:t>
            </a:r>
            <a:r>
              <a:rPr lang="en-US" sz="2400" dirty="0" smtClean="0">
                <a:solidFill>
                  <a:srgbClr val="002060"/>
                </a:solidFill>
              </a:rPr>
              <a:t>in this figure)</a:t>
            </a:r>
            <a:endParaRPr lang="en-AU" sz="2400" dirty="0">
              <a:solidFill>
                <a:srgbClr val="002060"/>
              </a:solidFill>
            </a:endParaRPr>
          </a:p>
        </p:txBody>
      </p:sp>
      <p:sp>
        <p:nvSpPr>
          <p:cNvPr id="9" name="Text Box 65"/>
          <p:cNvSpPr txBox="1">
            <a:spLocks noChangeArrowheads="1"/>
          </p:cNvSpPr>
          <p:nvPr/>
        </p:nvSpPr>
        <p:spPr bwMode="auto">
          <a:xfrm>
            <a:off x="547255" y="2176394"/>
            <a:ext cx="685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 dirty="0">
                <a:solidFill>
                  <a:srgbClr val="002060"/>
                </a:solidFill>
              </a:rPr>
              <a:t>Pressure head = Total head – Elevation head</a:t>
            </a:r>
            <a:endParaRPr lang="en-AU" sz="2400" dirty="0">
              <a:solidFill>
                <a:srgbClr val="002060"/>
              </a:solidFill>
            </a:endParaRPr>
          </a:p>
        </p:txBody>
      </p:sp>
      <p:grpSp>
        <p:nvGrpSpPr>
          <p:cNvPr id="10" name="Group 70"/>
          <p:cNvGrpSpPr>
            <a:grpSpLocks/>
          </p:cNvGrpSpPr>
          <p:nvPr/>
        </p:nvGrpSpPr>
        <p:grpSpPr bwMode="auto">
          <a:xfrm>
            <a:off x="7304680" y="2326721"/>
            <a:ext cx="1464171" cy="1166812"/>
            <a:chOff x="4392" y="1117"/>
            <a:chExt cx="1249" cy="816"/>
          </a:xfrm>
        </p:grpSpPr>
        <p:graphicFrame>
          <p:nvGraphicFramePr>
            <p:cNvPr id="11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20177696"/>
                </p:ext>
              </p:extLst>
            </p:nvPr>
          </p:nvGraphicFramePr>
          <p:xfrm>
            <a:off x="4921" y="1117"/>
            <a:ext cx="720" cy="8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753" name="Equation" r:id="rId3" imgW="380835" imgH="431613" progId="Equation.3">
                    <p:embed/>
                  </p:oleObj>
                </mc:Choice>
                <mc:Fallback>
                  <p:oleObj name="Equation" r:id="rId3" imgW="380835" imgH="4316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21" y="1117"/>
                          <a:ext cx="720" cy="8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Arc 69"/>
            <p:cNvSpPr>
              <a:spLocks/>
            </p:cNvSpPr>
            <p:nvPr/>
          </p:nvSpPr>
          <p:spPr bwMode="auto">
            <a:xfrm flipH="1" flipV="1">
              <a:off x="4392" y="1155"/>
              <a:ext cx="396" cy="34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B050"/>
                </a:solidFill>
              </a:endParaRPr>
            </a:p>
          </p:txBody>
        </p:sp>
      </p:grp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038" y="3230319"/>
            <a:ext cx="6334124" cy="321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537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BFF23DB2-A892-423C-85B0-6D9B37334594}" type="slidenum">
              <a:rPr lang="en-US" sz="160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37</a:t>
            </a:fld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33400" y="1752600"/>
                <a:ext cx="8305800" cy="4247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000" dirty="0" smtClean="0">
                    <a:solidFill>
                      <a:srgbClr val="00B0F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Example 1: </a:t>
                </a:r>
                <a:r>
                  <a:rPr lang="en-US" sz="2000" dirty="0" smtClean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A flow net for flow around a single row of sheet piles in a permeable soil layer is shown in the figure next page. </a:t>
                </a:r>
                <a:r>
                  <a:rPr lang="en-US" sz="20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Given that </a:t>
                </a:r>
                <a:r>
                  <a:rPr lang="en-US" sz="2000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en-US" sz="2000" baseline="-4000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sz="20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 smtClean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:r>
                  <a:rPr lang="en-US" sz="2000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en-US" sz="2000" baseline="-4000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r>
                  <a:rPr lang="en-US" sz="20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 smtClean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:r>
                  <a:rPr lang="en-US" sz="20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k </a:t>
                </a:r>
                <a:r>
                  <a:rPr lang="en-US" sz="2000" dirty="0" smtClean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effectLst/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000" b="0" i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000" dirty="0" smtClean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cm/s, determine:</a:t>
                </a:r>
              </a:p>
              <a:p>
                <a:pPr algn="just">
                  <a:lnSpc>
                    <a:spcPct val="150000"/>
                  </a:lnSpc>
                </a:pPr>
                <a:endParaRPr lang="en-US" sz="2000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 algn="just">
                  <a:lnSpc>
                    <a:spcPct val="150000"/>
                  </a:lnSpc>
                  <a:buAutoNum type="alphaLcPeriod"/>
                </a:pPr>
                <a:r>
                  <a:rPr lang="en-US" sz="2000" dirty="0" smtClean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How </a:t>
                </a:r>
                <a:r>
                  <a:rPr lang="en-US" sz="20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high (above the ground surface) the water will rise if piezometers are </a:t>
                </a:r>
                <a:r>
                  <a:rPr lang="en-US" sz="2000" dirty="0" smtClean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placed at </a:t>
                </a:r>
                <a:r>
                  <a:rPr lang="en-US" sz="20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points </a:t>
                </a:r>
                <a:r>
                  <a:rPr lang="en-US" sz="200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20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:r>
                  <a:rPr lang="en-US" sz="2000" dirty="0" smtClean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  <a:p>
                <a:pPr marL="457200" indent="-457200" algn="just">
                  <a:lnSpc>
                    <a:spcPct val="150000"/>
                  </a:lnSpc>
                  <a:buAutoNum type="alphaLcPeriod"/>
                </a:pPr>
                <a:r>
                  <a:rPr lang="en-US" sz="20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The total rate of seepage through the permeable layer per unit </a:t>
                </a:r>
                <a:r>
                  <a:rPr lang="en-US" sz="2000" dirty="0" smtClean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length</a:t>
                </a:r>
              </a:p>
              <a:p>
                <a:pPr marL="457200" indent="-457200" algn="just">
                  <a:lnSpc>
                    <a:spcPct val="150000"/>
                  </a:lnSpc>
                  <a:buAutoNum type="alphaLcPeriod"/>
                </a:pPr>
                <a:r>
                  <a:rPr lang="en-US" sz="2000" dirty="0" smtClean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The </a:t>
                </a:r>
                <a:r>
                  <a:rPr lang="en-US" sz="20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approximate average hydraulic gradient at </a:t>
                </a:r>
                <a:r>
                  <a:rPr lang="en-US" sz="2000" dirty="0" smtClean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752600"/>
                <a:ext cx="8305800" cy="4247317"/>
              </a:xfrm>
              <a:prstGeom prst="rect">
                <a:avLst/>
              </a:prstGeom>
              <a:blipFill rotWithShape="0">
                <a:blip r:embed="rId2"/>
                <a:stretch>
                  <a:fillRect l="-808" r="-734" b="-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/>
          <p:cNvSpPr txBox="1">
            <a:spLocks/>
          </p:cNvSpPr>
          <p:nvPr/>
        </p:nvSpPr>
        <p:spPr>
          <a:xfrm>
            <a:off x="524918" y="1153319"/>
            <a:ext cx="8229600" cy="533400"/>
          </a:xfrm>
          <a:prstGeom prst="rect">
            <a:avLst/>
          </a:prstGeom>
        </p:spPr>
        <p:txBody>
          <a:bodyPr anchor="b" anchorCtr="0">
            <a:noAutofit/>
            <a:scene3d>
              <a:camera prst="orthographicFront"/>
              <a:lightRig rig="soft" dir="t">
                <a:rot lat="0" lon="0" rev="2100000"/>
              </a:lightRig>
            </a:scene3d>
            <a:sp3d prstMaterial="matte">
              <a:bevelT w="38100" h="38100"/>
            </a:sp3d>
          </a:bodyPr>
          <a:lstStyle>
            <a:defPPr>
              <a:defRPr sz="4400">
                <a:solidFill>
                  <a:schemeClr val="tx2">
                    <a:shade val="85000"/>
                    <a:satMod val="150000"/>
                  </a:schemeClr>
                </a:solidFill>
                <a:latin typeface="+mj-lt"/>
                <a:ea typeface="+mj-ea"/>
                <a:cs typeface="+mj-cs"/>
              </a:defRPr>
            </a:defPPr>
            <a:lvl1pPr algn="ctr" eaLnBrk="1" hangingPunct="1">
              <a:buNone/>
              <a:defRPr lang="en-US" sz="4800" b="1" strike="noStrike" kern="1200" baseline="0">
                <a:solidFill>
                  <a:schemeClr val="tx2">
                    <a:shade val="85000"/>
                    <a:satMod val="150000"/>
                  </a:schemeClr>
                </a:solidFill>
                <a:effectLst>
                  <a:outerShdw blurRad="63500" dist="38100" dir="8220000" algn="tl" rotWithShape="0">
                    <a:srgbClr val="000000">
                      <a:alpha val="30000"/>
                    </a:srgbClr>
                  </a:outerShdw>
                </a:effectLst>
                <a:latin typeface="Tw Cen MT" panose="020B0602020104020603" pitchFamily="34" charset="0"/>
                <a:ea typeface="+mj-lt"/>
                <a:cs typeface="+mj-lt"/>
              </a:defRPr>
            </a:lvl1pPr>
          </a:lstStyle>
          <a:p>
            <a:r>
              <a:rPr lang="en-US" sz="24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Seepage Calculation from a Flow Net</a:t>
            </a:r>
            <a:endParaRPr lang="en-US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58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BFF23DB2-A892-423C-85B0-6D9B37334594}" type="slidenum">
              <a:rPr lang="en-US" sz="160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38</a:t>
            </a:fld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3400" y="1752600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>
                <a:solidFill>
                  <a:srgbClr val="00B0F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Example 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873" y="2389703"/>
            <a:ext cx="6629400" cy="3895725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524918" y="1153319"/>
            <a:ext cx="8229600" cy="533400"/>
          </a:xfrm>
          <a:prstGeom prst="rect">
            <a:avLst/>
          </a:prstGeom>
        </p:spPr>
        <p:txBody>
          <a:bodyPr anchor="b" anchorCtr="0">
            <a:noAutofit/>
            <a:scene3d>
              <a:camera prst="orthographicFront"/>
              <a:lightRig rig="soft" dir="t">
                <a:rot lat="0" lon="0" rev="2100000"/>
              </a:lightRig>
            </a:scene3d>
            <a:sp3d prstMaterial="matte">
              <a:bevelT w="38100" h="38100"/>
            </a:sp3d>
          </a:bodyPr>
          <a:lstStyle>
            <a:defPPr>
              <a:defRPr sz="4400">
                <a:solidFill>
                  <a:schemeClr val="tx2">
                    <a:shade val="85000"/>
                    <a:satMod val="150000"/>
                  </a:schemeClr>
                </a:solidFill>
                <a:latin typeface="+mj-lt"/>
                <a:ea typeface="+mj-ea"/>
                <a:cs typeface="+mj-cs"/>
              </a:defRPr>
            </a:defPPr>
            <a:lvl1pPr algn="ctr" eaLnBrk="1" hangingPunct="1">
              <a:buNone/>
              <a:defRPr lang="en-US" sz="4800" b="1" strike="noStrike" kern="1200" baseline="0">
                <a:solidFill>
                  <a:schemeClr val="tx2">
                    <a:shade val="85000"/>
                    <a:satMod val="150000"/>
                  </a:schemeClr>
                </a:solidFill>
                <a:effectLst>
                  <a:outerShdw blurRad="63500" dist="38100" dir="8220000" algn="tl" rotWithShape="0">
                    <a:srgbClr val="000000">
                      <a:alpha val="30000"/>
                    </a:srgbClr>
                  </a:outerShdw>
                </a:effectLst>
                <a:latin typeface="Tw Cen MT" panose="020B0602020104020603" pitchFamily="34" charset="0"/>
                <a:ea typeface="+mj-lt"/>
                <a:cs typeface="+mj-lt"/>
              </a:defRPr>
            </a:lvl1pPr>
          </a:lstStyle>
          <a:p>
            <a:r>
              <a:rPr lang="en-US" sz="24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Seepage Calculation from a Flow Net</a:t>
            </a:r>
            <a:endParaRPr lang="en-US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05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BFF23DB2-A892-423C-85B0-6D9B3733459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3400" y="1752600"/>
            <a:ext cx="830580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</a:t>
            </a:r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: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have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baseline="-6000" dirty="0" err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6,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2400" baseline="-6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5.6 m, and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2400" baseline="-6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2.2 m. So the head loss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of each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potential drop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is :</a:t>
            </a:r>
          </a:p>
          <a:p>
            <a:pPr algn="just"/>
            <a:endParaRPr 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0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24918" y="1153319"/>
            <a:ext cx="8229600" cy="533400"/>
          </a:xfrm>
          <a:prstGeom prst="rect">
            <a:avLst/>
          </a:prstGeom>
        </p:spPr>
        <p:txBody>
          <a:bodyPr anchor="b" anchorCtr="0">
            <a:noAutofit/>
            <a:scene3d>
              <a:camera prst="orthographicFront"/>
              <a:lightRig rig="soft" dir="t">
                <a:rot lat="0" lon="0" rev="2100000"/>
              </a:lightRig>
            </a:scene3d>
            <a:sp3d prstMaterial="matte">
              <a:bevelT w="38100" h="38100"/>
            </a:sp3d>
          </a:bodyPr>
          <a:lstStyle>
            <a:defPPr>
              <a:defRPr sz="4400">
                <a:solidFill>
                  <a:schemeClr val="tx2">
                    <a:shade val="85000"/>
                    <a:satMod val="150000"/>
                  </a:schemeClr>
                </a:solidFill>
                <a:latin typeface="+mj-lt"/>
                <a:ea typeface="+mj-ea"/>
                <a:cs typeface="+mj-cs"/>
              </a:defRPr>
            </a:defPPr>
            <a:lvl1pPr algn="ctr" eaLnBrk="1" hangingPunct="1">
              <a:buNone/>
              <a:defRPr lang="en-US" sz="4800" b="1" strike="noStrike" kern="1200" baseline="0">
                <a:solidFill>
                  <a:schemeClr val="tx2">
                    <a:shade val="85000"/>
                    <a:satMod val="150000"/>
                  </a:schemeClr>
                </a:solidFill>
                <a:effectLst>
                  <a:outerShdw blurRad="63500" dist="38100" dir="8220000" algn="tl" rotWithShape="0">
                    <a:srgbClr val="000000">
                      <a:alpha val="30000"/>
                    </a:srgbClr>
                  </a:outerShdw>
                </a:effectLst>
                <a:latin typeface="Tw Cen MT" panose="020B0602020104020603" pitchFamily="34" charset="0"/>
                <a:ea typeface="+mj-lt"/>
                <a:cs typeface="+mj-lt"/>
              </a:defRPr>
            </a:lvl1pPr>
          </a:lstStyle>
          <a:p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Seepage Calculation from a Flow Net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4918" y="3964843"/>
            <a:ext cx="822111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At point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we have gone through one potential drop. So the water in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 piezometer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will rise to an elevation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of  </a:t>
            </a:r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(5.6 - 0.5672)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5.033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 above the ground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surface</a:t>
            </a:r>
          </a:p>
          <a:p>
            <a:pPr algn="just"/>
            <a:endParaRPr lang="en-US" sz="20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At point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we have five potential drops. So the water in the piezometer will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rise to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 elevation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(5.6-5(0.567))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= 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2.765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 above the ground surface</a:t>
            </a:r>
            <a:endParaRPr lang="en-US" sz="2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335977" y="3129177"/>
                <a:ext cx="4764766" cy="7285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en-US" sz="20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𝐇</m:t>
                      </m:r>
                      <m:r>
                        <a:rPr lang="en-US" sz="2000" b="1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𝐇</m:t>
                              </m:r>
                            </m:e>
                            <m:sub>
                              <m:r>
                                <a:rPr lang="en-US" sz="2000" b="1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0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𝐇</m:t>
                              </m:r>
                            </m:e>
                            <m:sub>
                              <m:r>
                                <a:rPr lang="en-US" sz="2000" b="1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𝐍</m:t>
                              </m:r>
                            </m:e>
                            <m:sub>
                              <m:r>
                                <a:rPr lang="en-US" sz="2000" b="1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𝐝</m:t>
                              </m:r>
                            </m:sub>
                          </m:sSub>
                        </m:den>
                      </m:f>
                      <m:r>
                        <a:rPr lang="en-US" sz="2000" b="1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sz="20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a:rPr lang="en-US" sz="20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0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20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  <m:r>
                        <a:rPr lang="en-US" sz="2000" b="1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000" b="1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1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𝟓𝟔𝟕</m:t>
                      </m:r>
                      <m:r>
                        <a:rPr lang="en-US" sz="20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b="1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977" y="3129177"/>
                <a:ext cx="4764766" cy="72859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9175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3"/>
          <p:cNvSpPr txBox="1">
            <a:spLocks noChangeArrowheads="1"/>
          </p:cNvSpPr>
          <p:nvPr/>
        </p:nvSpPr>
        <p:spPr>
          <a:xfrm>
            <a:off x="381000" y="1981200"/>
            <a:ext cx="6400800" cy="720725"/>
          </a:xfrm>
          <a:prstGeom prst="rect">
            <a:avLst/>
          </a:prstGeom>
        </p:spPr>
        <p:txBody>
          <a:bodyPr/>
          <a:lstStyle/>
          <a:p>
            <a:pPr marR="0" lvl="0" indent="-274320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 pitchFamily="18" charset="2"/>
              <a:buChar char=""/>
              <a:tabLst/>
              <a:defRPr/>
            </a:pPr>
            <a:r>
              <a:rPr lang="en-US" sz="2800" dirty="0" smtClean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Bernoulli's Equation</a:t>
            </a:r>
            <a:endParaRPr lang="en-CA" sz="28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</p:txBody>
      </p:sp>
      <p:sp>
        <p:nvSpPr>
          <p:cNvPr id="44" name="Rectangle 10"/>
          <p:cNvSpPr>
            <a:spLocks noChangeArrowheads="1"/>
          </p:cNvSpPr>
          <p:nvPr/>
        </p:nvSpPr>
        <p:spPr bwMode="auto">
          <a:xfrm>
            <a:off x="609600" y="2878196"/>
            <a:ext cx="56515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indent="-274320">
              <a:spcBef>
                <a:spcPct val="20000"/>
              </a:spcBef>
              <a:buClr>
                <a:schemeClr val="accent1"/>
              </a:buClr>
              <a:buSzPct val="80000"/>
            </a:pPr>
            <a:r>
              <a:rPr lang="en-US" sz="2800" dirty="0" smtClean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For Seepage through soil:</a:t>
            </a:r>
            <a:endParaRPr lang="en-CA" sz="2800" dirty="0" smtClean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</p:txBody>
      </p:sp>
      <p:sp>
        <p:nvSpPr>
          <p:cNvPr id="46" name="Text Box 12"/>
          <p:cNvSpPr txBox="1">
            <a:spLocks noChangeArrowheads="1"/>
          </p:cNvSpPr>
          <p:nvPr/>
        </p:nvSpPr>
        <p:spPr bwMode="auto">
          <a:xfrm>
            <a:off x="4822824" y="3781425"/>
            <a:ext cx="33305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Pore Water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Pressure (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kPa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CA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Line 13"/>
          <p:cNvSpPr>
            <a:spLocks noChangeShapeType="1"/>
          </p:cNvSpPr>
          <p:nvPr/>
        </p:nvSpPr>
        <p:spPr bwMode="auto">
          <a:xfrm flipH="1">
            <a:off x="5684838" y="4364039"/>
            <a:ext cx="792162" cy="494563"/>
          </a:xfrm>
          <a:prstGeom prst="line">
            <a:avLst/>
          </a:prstGeom>
          <a:ln>
            <a:headEnd/>
            <a:tailEnd type="stealth" w="med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372518" y="1000919"/>
            <a:ext cx="8229600" cy="533400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Calculation of Head</a:t>
            </a:r>
            <a:endParaRPr lang="en-US" sz="28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Box 12"/>
          <p:cNvSpPr txBox="1">
            <a:spLocks noChangeArrowheads="1"/>
          </p:cNvSpPr>
          <p:nvPr/>
        </p:nvSpPr>
        <p:spPr bwMode="auto">
          <a:xfrm>
            <a:off x="1066800" y="3706812"/>
            <a:ext cx="2952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Piezometric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head (m)</a:t>
            </a:r>
            <a:endParaRPr lang="en-CA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Line 13"/>
          <p:cNvSpPr>
            <a:spLocks noChangeShapeType="1"/>
          </p:cNvSpPr>
          <p:nvPr/>
        </p:nvSpPr>
        <p:spPr bwMode="auto">
          <a:xfrm>
            <a:off x="1828800" y="4243719"/>
            <a:ext cx="1055003" cy="899176"/>
          </a:xfrm>
          <a:prstGeom prst="line">
            <a:avLst/>
          </a:prstGeom>
          <a:ln>
            <a:headEnd/>
            <a:tailEnd type="stealth" w="med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553200"/>
            <a:ext cx="2133600" cy="3048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883660" y="4635036"/>
                <a:ext cx="3013325" cy="1369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𝐡</m:t>
                      </m:r>
                      <m:r>
                        <a:rPr lang="en-US" sz="44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4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lang="en-US" sz="44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4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num>
                        <m:den>
                          <m:sSub>
                            <m:sSubPr>
                              <m:ctrlPr>
                                <a:rPr lang="en-US" sz="4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𝛄</m:t>
                              </m:r>
                            </m:e>
                            <m:sub>
                              <m:r>
                                <a:rPr lang="en-US" sz="4400" b="1" i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4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660" y="4635036"/>
                <a:ext cx="3013325" cy="136999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474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6" grpId="0"/>
      <p:bldP spid="47" grpId="0" animBg="1"/>
      <p:bldP spid="8" grpId="0"/>
      <p:bldP spid="9" grpId="0" animBg="1"/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BFF23DB2-A892-423C-85B0-6D9B37334594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3400" y="1752600"/>
            <a:ext cx="830580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</a:t>
            </a:r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 :</a:t>
            </a:r>
          </a:p>
          <a:p>
            <a:pPr algn="just"/>
            <a:endParaRPr 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0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Flow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channel 3 has rectangular elements. These elements have a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width-to-length ratio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of about 0.38; hence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algn="just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the total rate of seepage can be given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as:</a:t>
            </a:r>
          </a:p>
          <a:p>
            <a:pPr algn="just"/>
            <a:endParaRPr 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0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0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24918" y="1153319"/>
            <a:ext cx="8229600" cy="533400"/>
          </a:xfrm>
          <a:prstGeom prst="rect">
            <a:avLst/>
          </a:prstGeom>
        </p:spPr>
        <p:txBody>
          <a:bodyPr anchor="b" anchorCtr="0">
            <a:noAutofit/>
            <a:scene3d>
              <a:camera prst="orthographicFront"/>
              <a:lightRig rig="soft" dir="t">
                <a:rot lat="0" lon="0" rev="2100000"/>
              </a:lightRig>
            </a:scene3d>
            <a:sp3d prstMaterial="matte">
              <a:bevelT w="38100" h="38100"/>
            </a:sp3d>
          </a:bodyPr>
          <a:lstStyle>
            <a:defPPr>
              <a:defRPr sz="4400">
                <a:solidFill>
                  <a:schemeClr val="tx2">
                    <a:shade val="85000"/>
                    <a:satMod val="150000"/>
                  </a:schemeClr>
                </a:solidFill>
                <a:latin typeface="+mj-lt"/>
                <a:ea typeface="+mj-ea"/>
                <a:cs typeface="+mj-cs"/>
              </a:defRPr>
            </a:defPPr>
            <a:lvl1pPr algn="ctr" eaLnBrk="1" hangingPunct="1">
              <a:buNone/>
              <a:defRPr lang="en-US" sz="4800" b="1" strike="noStrike" kern="1200" baseline="0">
                <a:solidFill>
                  <a:schemeClr val="tx2">
                    <a:shade val="85000"/>
                    <a:satMod val="150000"/>
                  </a:schemeClr>
                </a:solidFill>
                <a:effectLst>
                  <a:outerShdw blurRad="63500" dist="38100" dir="8220000" algn="tl" rotWithShape="0">
                    <a:srgbClr val="000000">
                      <a:alpha val="30000"/>
                    </a:srgbClr>
                  </a:outerShdw>
                </a:effectLst>
                <a:latin typeface="Tw Cen MT" panose="020B0602020104020603" pitchFamily="34" charset="0"/>
                <a:ea typeface="+mj-lt"/>
                <a:cs typeface="+mj-lt"/>
              </a:defRPr>
            </a:lvl1pPr>
          </a:lstStyle>
          <a:p>
            <a:r>
              <a:rPr lang="en-US" sz="2800" smtClean="0">
                <a:solidFill>
                  <a:schemeClr val="tx1"/>
                </a:solidFill>
                <a:effectLst/>
              </a:rPr>
              <a:t>Seepage Calculation from a Flow Net</a:t>
            </a:r>
            <a:endParaRPr lang="en-US" sz="2800" dirty="0">
              <a:solidFill>
                <a:schemeClr val="tx1"/>
              </a:solidFill>
              <a:effectLst/>
              <a:latin typeface="Algerian" panose="04020705040A02060702" pitchFamily="8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321837" y="1953810"/>
                <a:ext cx="4728923" cy="856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  <m:sub>
                          <m:r>
                            <a:rPr lang="en-US" sz="2400" b="1" i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  <m:sub>
                          <m:r>
                            <a:rPr lang="en-US" sz="2400" b="1" i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𝐤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𝐍</m:t>
                              </m:r>
                            </m:e>
                            <m:sub>
                              <m:r>
                                <a:rPr lang="en-US" sz="2400" b="1" i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𝐝</m:t>
                              </m:r>
                            </m:sub>
                          </m:sSub>
                        </m:den>
                      </m:f>
                      <m:r>
                        <a:rPr lang="en-US" sz="2400" b="1" i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𝐇</m:t>
                      </m:r>
                      <m:r>
                        <a:rPr lang="en-US" sz="2400" b="1" i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𝐤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𝐍</m:t>
                              </m:r>
                            </m:e>
                            <m:sub>
                              <m:r>
                                <a:rPr lang="en-US" sz="2400" b="1" i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𝐝</m:t>
                              </m:r>
                            </m:sub>
                          </m:sSub>
                        </m:den>
                      </m:f>
                      <m:r>
                        <a:rPr lang="en-US" sz="2400" b="1" i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𝐇</m:t>
                      </m:r>
                      <m:r>
                        <a:rPr lang="en-US" sz="2400" b="1" i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𝟐𝐤𝐇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𝐍</m:t>
                              </m:r>
                            </m:e>
                            <m:sub>
                              <m:r>
                                <a:rPr lang="en-US" sz="2400" b="1" i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837" y="1953810"/>
                <a:ext cx="4728923" cy="85600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494532" y="3912040"/>
                <a:ext cx="2290371" cy="856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  <m:sub>
                          <m:r>
                            <a:rPr lang="en-US" sz="2400" b="1" i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400" b="1" i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1" i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𝟑𝟖𝐤𝐇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𝐍</m:t>
                              </m:r>
                            </m:e>
                            <m:sub>
                              <m:r>
                                <a:rPr lang="en-US" sz="2400" b="1" i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4532" y="3912040"/>
                <a:ext cx="2290371" cy="85600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321837" y="5494587"/>
                <a:ext cx="4647234" cy="856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en-US" sz="24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  <m:sub>
                          <m:r>
                            <a:rPr lang="en-US" sz="24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  <m:sub>
                          <m:r>
                            <a:rPr lang="en-US" sz="24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  <m:sub>
                          <m:r>
                            <a:rPr lang="en-US" sz="24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𝟑𝟖𝐤𝐇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𝐍</m:t>
                              </m:r>
                            </m:e>
                            <m:sub>
                              <m:r>
                                <a:rPr lang="en-US" sz="24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837" y="5494587"/>
                <a:ext cx="4647234" cy="85600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925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BFF23DB2-A892-423C-85B0-6D9B37334594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45700" y="3680974"/>
            <a:ext cx="83058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0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c 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average hydraulic gradient at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c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can be given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as :</a:t>
            </a:r>
          </a:p>
          <a:p>
            <a:pPr algn="just"/>
            <a:endParaRPr lang="en-US" sz="20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0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0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1900" y="1015007"/>
            <a:ext cx="8229600" cy="533400"/>
          </a:xfrm>
          <a:prstGeom prst="rect">
            <a:avLst/>
          </a:prstGeom>
        </p:spPr>
        <p:txBody>
          <a:bodyPr anchor="b" anchorCtr="0">
            <a:noAutofit/>
            <a:scene3d>
              <a:camera prst="orthographicFront"/>
              <a:lightRig rig="soft" dir="t">
                <a:rot lat="0" lon="0" rev="2100000"/>
              </a:lightRig>
            </a:scene3d>
            <a:sp3d prstMaterial="matte">
              <a:bevelT w="38100" h="38100"/>
            </a:sp3d>
          </a:bodyPr>
          <a:lstStyle>
            <a:defPPr>
              <a:defRPr sz="4400">
                <a:solidFill>
                  <a:schemeClr val="tx2">
                    <a:shade val="85000"/>
                    <a:satMod val="150000"/>
                  </a:schemeClr>
                </a:solidFill>
                <a:latin typeface="+mj-lt"/>
                <a:ea typeface="+mj-ea"/>
                <a:cs typeface="+mj-cs"/>
              </a:defRPr>
            </a:defPPr>
            <a:lvl1pPr algn="ctr" eaLnBrk="1" hangingPunct="1">
              <a:buNone/>
              <a:defRPr lang="en-US" sz="4800" b="1" strike="noStrike" kern="1200" baseline="0">
                <a:solidFill>
                  <a:schemeClr val="tx2">
                    <a:shade val="85000"/>
                    <a:satMod val="150000"/>
                  </a:schemeClr>
                </a:solidFill>
                <a:effectLst>
                  <a:outerShdw blurRad="63500" dist="38100" dir="8220000" algn="tl" rotWithShape="0">
                    <a:srgbClr val="000000">
                      <a:alpha val="30000"/>
                    </a:srgbClr>
                  </a:outerShdw>
                </a:effectLst>
                <a:latin typeface="Tw Cen MT" panose="020B0602020104020603" pitchFamily="34" charset="0"/>
                <a:ea typeface="+mj-lt"/>
                <a:cs typeface="+mj-lt"/>
              </a:defRPr>
            </a:lvl1pPr>
          </a:lstStyle>
          <a:p>
            <a:r>
              <a:rPr lang="en-US" sz="2800" smtClean="0">
                <a:solidFill>
                  <a:schemeClr val="tx1"/>
                </a:solidFill>
                <a:effectLst/>
              </a:rPr>
              <a:t>Seepage Calculation from a Flow Net</a:t>
            </a:r>
            <a:endParaRPr lang="en-US" sz="2800" dirty="0">
              <a:solidFill>
                <a:schemeClr val="tx1"/>
              </a:solidFill>
              <a:effectLst/>
              <a:latin typeface="Algerian" panose="04020705040A02060702" pitchFamily="8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11064" y="1953055"/>
                <a:ext cx="8238672" cy="16690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400" b="1" i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1" i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𝟑𝟖</m:t>
                          </m:r>
                          <m:r>
                            <a:rPr lang="en-US" sz="2400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en-US" sz="2400" b="1" i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2400" b="1" i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en-US" sz="2400" b="1" i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sub>
                          </m:sSub>
                        </m:den>
                      </m:f>
                      <m:r>
                        <a:rPr lang="en-US" sz="2400" b="1" i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1" i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𝟑𝟖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US" sz="2400" b="1" i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𝟏𝟎</m:t>
                                  </m:r>
                                </m:e>
                                <m:sup>
                                  <m:r>
                                    <a:rPr lang="en-US" sz="2400" b="1" i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1" i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US" sz="2400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US" sz="2400" b="1" i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1" i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  <m:r>
                                <a:rPr lang="en-US" sz="2400" b="1" i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400" b="1" i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1" i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num>
                        <m:den>
                          <m:r>
                            <a:rPr lang="en-US" sz="2400" b="1" i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</m:oMath>
                  </m:oMathPara>
                </a14:m>
                <a:endParaRPr lang="en-US" sz="2400" b="1" i="1" dirty="0" smtClean="0">
                  <a:solidFill>
                    <a:schemeClr val="accent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endParaRPr lang="en-US" sz="2400" b="1" i="1" dirty="0" smtClean="0">
                  <a:solidFill>
                    <a:schemeClr val="accent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400" b="1" i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2400" b="1" i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𝟕𝟒</m:t>
                      </m:r>
                      <m:r>
                        <a:rPr lang="en-US" sz="2400" b="1" i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sz="2400" b="1" i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p>
                      </m:sSup>
                      <m:f>
                        <m:fPr>
                          <m:type m:val="lin"/>
                          <m:ctrlPr>
                            <a:rPr lang="en-US" sz="2400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sz="2400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en-US" sz="2400" b="1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p>
                                  <m:r>
                                    <a:rPr lang="en-US" sz="2400" b="1" i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den>
                          </m:f>
                        </m:num>
                        <m:den>
                          <m:r>
                            <a:rPr lang="en-US" sz="2400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den>
                      </m:f>
                    </m:oMath>
                  </m:oMathPara>
                </a14:m>
                <a:endParaRPr lang="en-US" sz="24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64" y="1953055"/>
                <a:ext cx="8238672" cy="1669047"/>
              </a:xfrm>
              <a:prstGeom prst="rect">
                <a:avLst/>
              </a:prstGeom>
              <a:blipFill rotWithShape="0">
                <a:blip r:embed="rId2"/>
                <a:stretch>
                  <a:fillRect b="-52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756895" y="4920146"/>
                <a:ext cx="3959610" cy="7913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𝐢</m:t>
                      </m:r>
                      <m:r>
                        <a:rPr lang="en-US" sz="24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sz="24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𝐇</m:t>
                          </m:r>
                        </m:num>
                        <m:den>
                          <m:r>
                            <a:rPr lang="en-US" sz="24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sz="24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𝐋</m:t>
                          </m:r>
                        </m:den>
                      </m:f>
                      <m:r>
                        <a:rPr lang="en-US" sz="2400" b="1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4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𝟓𝟔𝟕𝐦</m:t>
                          </m:r>
                        </m:num>
                        <m:den>
                          <m:r>
                            <a:rPr lang="en-US" sz="24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4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𝟏𝐦</m:t>
                          </m:r>
                        </m:den>
                      </m:f>
                      <m:r>
                        <a:rPr lang="en-US" sz="2400" b="1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𝟏𝟑𝟖</m:t>
                      </m:r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895" y="4920146"/>
                <a:ext cx="3959610" cy="79130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29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23DB2-A892-423C-85B0-6D9B37334594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334000"/>
          </a:xfrm>
        </p:spPr>
        <p:txBody>
          <a:bodyPr/>
          <a:lstStyle/>
          <a:p>
            <a:pPr indent="0">
              <a:buNone/>
            </a:pPr>
            <a:r>
              <a:rPr lang="en-US" sz="2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choice question 1</a:t>
            </a:r>
            <a:r>
              <a:rPr lang="en-US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 = 10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-7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m/s,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would be the flow per day over a 100 m length of wall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None/>
            </a:pPr>
            <a:r>
              <a:rPr lang="en-US" sz="2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7 m</a:t>
            </a:r>
            <a:r>
              <a:rPr lang="en-US" sz="2200" b="1" baseline="30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/day</a:t>
            </a:r>
          </a:p>
          <a:p>
            <a:pPr indent="0">
              <a:buNone/>
            </a:pPr>
            <a:r>
              <a:rPr lang="en-US" sz="2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14 m</a:t>
            </a:r>
            <a:r>
              <a:rPr lang="en-US" sz="2200" b="1" baseline="30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/day</a:t>
            </a:r>
          </a:p>
          <a:p>
            <a:pPr indent="0">
              <a:buNone/>
            </a:pPr>
            <a:r>
              <a:rPr lang="en-US" sz="2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 28 m</a:t>
            </a:r>
            <a:r>
              <a:rPr lang="en-US" sz="2200" b="1" baseline="30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/day</a:t>
            </a:r>
          </a:p>
          <a:p>
            <a:pPr indent="0">
              <a:buNone/>
            </a:pPr>
            <a:r>
              <a:rPr lang="en-US" sz="2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 35 m</a:t>
            </a:r>
            <a:r>
              <a:rPr lang="en-US" sz="2200" b="1" baseline="30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/day</a:t>
            </a:r>
            <a:endParaRPr lang="en-US" sz="2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None/>
            </a:pP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rame 1"/>
          <p:cNvSpPr/>
          <p:nvPr/>
        </p:nvSpPr>
        <p:spPr>
          <a:xfrm>
            <a:off x="352738" y="1981200"/>
            <a:ext cx="2009462" cy="457200"/>
          </a:xfrm>
          <a:prstGeom prst="frame">
            <a:avLst>
              <a:gd name="adj1" fmla="val 643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62" y="2376488"/>
            <a:ext cx="7924800" cy="417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516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23DB2-A892-423C-85B0-6D9B37334594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334000"/>
          </a:xfrm>
        </p:spPr>
        <p:txBody>
          <a:bodyPr/>
          <a:lstStyle/>
          <a:p>
            <a:pPr indent="0">
              <a:buNone/>
            </a:pPr>
            <a:r>
              <a:rPr lang="en-US" sz="2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r>
              <a:rPr lang="en-US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3657600" y="2628900"/>
            <a:ext cx="2667000" cy="2057400"/>
          </a:xfrm>
          <a:prstGeom prst="rect">
            <a:avLst/>
          </a:prstGeom>
        </p:spPr>
        <p:txBody>
          <a:bodyPr lIns="45720" rIns="45720">
            <a:normAutofit/>
          </a:bodyPr>
          <a:lstStyle>
            <a:defPPr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0" indent="-274320" algn="l" eaLnBrk="1" hangingPunct="1">
              <a:buClr>
                <a:schemeClr val="accent1"/>
              </a:buClr>
              <a:buSzPct val="80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+mn-lt"/>
                <a:cs typeface="+mn-lt"/>
              </a:defRPr>
            </a:lvl1pPr>
            <a:lvl2pPr marL="557784" indent="-228600" algn="l" eaLnBrk="1" hangingPunct="1">
              <a:buClr>
                <a:schemeClr val="tx2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+mn-lt"/>
                <a:cs typeface="+mn-lt"/>
              </a:defRPr>
            </a:lvl2pPr>
            <a:lvl3pPr marL="813816" indent="-228600" algn="l" eaLnBrk="1" hangingPunct="1">
              <a:buClr>
                <a:schemeClr val="accent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+mn-lt"/>
                <a:cs typeface="+mn-lt"/>
              </a:defRPr>
            </a:lvl3pPr>
            <a:lvl4pPr marL="1069848" indent="-228600" algn="l" eaLnBrk="1" hangingPunct="1">
              <a:buClr>
                <a:schemeClr val="tx2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+mn-lt"/>
                <a:cs typeface="+mn-lt"/>
              </a:defRPr>
            </a:lvl4pPr>
            <a:lvl5pPr marL="1316736" indent="-228600" algn="l" eaLnBrk="1" hangingPunct="1">
              <a:buClr>
                <a:schemeClr val="accent1"/>
              </a:buClr>
              <a:buFont typeface="Wingdings 2" pitchFamily="18" charset="2"/>
              <a:buChar char="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+mn-lt"/>
                <a:cs typeface="+mn-lt"/>
              </a:defRPr>
            </a:lvl5pPr>
            <a:lvl6pPr marL="1572768" indent="-228600" algn="l" eaLnBrk="1" hangingPunct="1">
              <a:buClr>
                <a:schemeClr val="tx2"/>
              </a:buClr>
              <a:buFont typeface="Wingdings 2" pitchFamily="18" charset="2"/>
              <a:buChar char=""/>
              <a:defRPr lang="en-US" sz="1600" baseline="0" smtClean="0">
                <a:latin typeface="+mn-lt"/>
              </a:defRPr>
            </a:lvl6pPr>
            <a:lvl7pPr marL="1819656" indent="-228600" algn="l" eaLnBrk="1" hangingPunct="1">
              <a:buClr>
                <a:schemeClr val="accent1"/>
              </a:buClr>
              <a:buFont typeface="Wingdings 2" pitchFamily="18" charset="2"/>
              <a:buChar char=""/>
              <a:defRPr lang="en-US" sz="1600" baseline="0" smtClean="0">
                <a:latin typeface="+mn-lt"/>
              </a:defRPr>
            </a:lvl7pPr>
            <a:lvl8pPr marL="2066544" indent="-228600" algn="l" eaLnBrk="1" hangingPunct="1">
              <a:buClr>
                <a:schemeClr val="tx2"/>
              </a:buClr>
              <a:buFont typeface="Wingdings 2" pitchFamily="18" charset="2"/>
              <a:buChar char=""/>
              <a:defRPr sz="1600" baseline="0">
                <a:latin typeface="+mn-lt"/>
              </a:defRPr>
            </a:lvl8pPr>
            <a:lvl9pPr marL="2313432" indent="-228600" algn="l" eaLnBrk="1" hangingPunct="1">
              <a:buClr>
                <a:schemeClr val="accent1"/>
              </a:buClr>
              <a:buFont typeface="Wingdings 2" pitchFamily="18" charset="2"/>
              <a:buChar char=""/>
              <a:defRPr sz="1400" baseline="0">
                <a:latin typeface="+mn-lt"/>
              </a:defRPr>
            </a:lvl9pPr>
          </a:lstStyle>
          <a:p>
            <a:pPr>
              <a:buClr>
                <a:srgbClr val="000000"/>
              </a:buClr>
              <a:buFont typeface="Wingdings" pitchFamily="2" charset="2"/>
              <a:buNone/>
            </a:pPr>
            <a:r>
              <a:rPr lang="en-US" sz="2800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800" baseline="-25000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dirty="0" smtClean="0">
                <a:solidFill>
                  <a:srgbClr val="0070C0"/>
                </a:solidFill>
              </a:rPr>
              <a:t> = 5</a:t>
            </a:r>
          </a:p>
          <a:p>
            <a:pPr>
              <a:buClr>
                <a:srgbClr val="000000"/>
              </a:buClr>
              <a:buFont typeface="Wingdings" pitchFamily="2" charset="2"/>
              <a:buNone/>
            </a:pPr>
            <a:r>
              <a:rPr lang="en-US" sz="2800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800" baseline="-25000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800" dirty="0" smtClean="0">
                <a:solidFill>
                  <a:srgbClr val="0070C0"/>
                </a:solidFill>
              </a:rPr>
              <a:t> = 14</a:t>
            </a:r>
          </a:p>
          <a:p>
            <a:pPr>
              <a:buClr>
                <a:srgbClr val="000000"/>
              </a:buClr>
              <a:buFont typeface="Wingdings" pitchFamily="2" charset="2"/>
              <a:buNone/>
            </a:pPr>
            <a:r>
              <a:rPr lang="en-US" sz="28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h</a:t>
            </a:r>
            <a:r>
              <a:rPr lang="en-US" sz="2800" dirty="0" smtClean="0">
                <a:solidFill>
                  <a:srgbClr val="0070C0"/>
                </a:solidFill>
                <a:sym typeface="Symbol" pitchFamily="18" charset="2"/>
              </a:rPr>
              <a:t> = 45 m</a:t>
            </a:r>
          </a:p>
          <a:p>
            <a:pPr>
              <a:buClr>
                <a:srgbClr val="000000"/>
              </a:buClr>
              <a:buFont typeface="Wingdings" pitchFamily="2" charset="2"/>
              <a:buNone/>
            </a:pPr>
            <a:r>
              <a:rPr lang="en-US" sz="28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k</a:t>
            </a:r>
            <a:r>
              <a:rPr lang="en-US" sz="2800" dirty="0" smtClean="0">
                <a:solidFill>
                  <a:srgbClr val="0070C0"/>
                </a:solidFill>
                <a:sym typeface="Symbol" pitchFamily="18" charset="2"/>
              </a:rPr>
              <a:t> = 10</a:t>
            </a:r>
            <a:r>
              <a:rPr lang="en-US" sz="2800" baseline="30000" dirty="0" smtClean="0">
                <a:solidFill>
                  <a:srgbClr val="0070C0"/>
                </a:solidFill>
                <a:sym typeface="Symbol" pitchFamily="18" charset="2"/>
              </a:rPr>
              <a:t>-7</a:t>
            </a:r>
            <a:r>
              <a:rPr lang="en-US" sz="2800" dirty="0" smtClean="0">
                <a:solidFill>
                  <a:srgbClr val="0070C0"/>
                </a:solidFill>
                <a:sym typeface="Symbol" pitchFamily="18" charset="2"/>
              </a:rPr>
              <a:t> m/s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4229739"/>
              </p:ext>
            </p:extLst>
          </p:nvPr>
        </p:nvGraphicFramePr>
        <p:xfrm>
          <a:off x="3276600" y="1243803"/>
          <a:ext cx="1924679" cy="1075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7" name="Equation" r:id="rId3" imgW="2142857" imgH="1171429" progId="Equation.DSMT4">
                  <p:embed/>
                </p:oleObj>
              </mc:Choice>
              <mc:Fallback>
                <p:oleObj name="Equation" r:id="rId3" imgW="2142857" imgH="11714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1243803"/>
                        <a:ext cx="1924679" cy="10755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228599" y="4953000"/>
            <a:ext cx="86868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 = 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2400" baseline="30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-7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(5/14) 45 x 100 m length</a:t>
            </a:r>
          </a:p>
          <a:p>
            <a:pPr algn="ctr"/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 = 0.000161 </a:t>
            </a:r>
            <a:r>
              <a:rPr lang="en-US" sz="24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400" baseline="30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4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/s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 = 13.9 m</a:t>
            </a:r>
            <a:r>
              <a:rPr lang="en-US" sz="2400" baseline="30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/day</a:t>
            </a:r>
          </a:p>
        </p:txBody>
      </p:sp>
    </p:spTree>
    <p:extLst>
      <p:ext uri="{BB962C8B-B14F-4D97-AF65-F5344CB8AC3E}">
        <p14:creationId xmlns:p14="http://schemas.microsoft.com/office/powerpoint/2010/main" val="147784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3657600" cy="3581400"/>
          </a:xfrm>
        </p:spPr>
        <p:txBody>
          <a:bodyPr/>
          <a:lstStyle/>
          <a:p>
            <a:pPr indent="0" algn="just">
              <a:buNone/>
            </a:pPr>
            <a:r>
              <a:rPr lang="en-US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choice question </a:t>
            </a:r>
            <a:r>
              <a:rPr lang="en-US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According to this figure, which one of these choices is correct?</a:t>
            </a:r>
          </a:p>
          <a:p>
            <a:pPr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2400" b="1" baseline="-25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2400" b="1" baseline="-25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2400" b="1" baseline="-25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endParaRPr lang="en-US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2400" b="1" baseline="-25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2400" b="1" baseline="-25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2400" b="1" baseline="-25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endParaRPr lang="en-US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2400" b="1" baseline="-25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4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2400" b="1" baseline="-250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US" sz="24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2400" b="1" baseline="-250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en-US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2400" b="1" baseline="-25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</a:t>
            </a:r>
            <a:r>
              <a:rPr lang="en-US" sz="24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2400" b="1" baseline="-250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US" sz="24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2400" b="1" baseline="-250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en-US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None/>
            </a:pPr>
            <a:endParaRPr lang="en-US" b="1" dirty="0" smtClean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None/>
            </a:pPr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Solution: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algn="just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algn="just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23DB2-A892-423C-85B0-6D9B37334594}" type="slidenum">
              <a:rPr lang="en-US" sz="160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44</a:t>
            </a:fld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745" y="990600"/>
            <a:ext cx="5006012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20782" y="4461716"/>
            <a:ext cx="6636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are located in the </a:t>
            </a:r>
            <a:r>
              <a:rPr lang="en-US" sz="20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equipotential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line (</a:t>
            </a:r>
            <a:r>
              <a:rPr lang="en-US" sz="20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Line)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6502382" y="4461716"/>
            <a:ext cx="609600" cy="4380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11982" y="4376595"/>
            <a:ext cx="12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2400" b="1" baseline="-25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2400" b="1" baseline="-25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" y="5010789"/>
            <a:ext cx="3071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Head at </a:t>
            </a:r>
            <a:r>
              <a:rPr lang="en-US" sz="20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Line = </a:t>
            </a:r>
            <a:r>
              <a:rPr lang="en-US" sz="24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H-2</a:t>
            </a:r>
            <a:r>
              <a:rPr lang="el-GR" sz="24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en-US" sz="24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20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1141" y="5472453"/>
            <a:ext cx="3143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Head at </a:t>
            </a:r>
            <a:r>
              <a:rPr lang="en-US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cg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Line = </a:t>
            </a:r>
            <a:r>
              <a:rPr lang="en-US" sz="24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H-4</a:t>
            </a:r>
            <a:r>
              <a:rPr lang="el-GR" sz="24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en-US" sz="24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sz="24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ight Brace 8"/>
          <p:cNvSpPr/>
          <p:nvPr/>
        </p:nvSpPr>
        <p:spPr>
          <a:xfrm>
            <a:off x="3346529" y="5076809"/>
            <a:ext cx="299675" cy="9144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3906982" y="5314959"/>
            <a:ext cx="1046018" cy="4380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05400" y="5229838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2400" b="1" baseline="-25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US" sz="24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2400" b="1" baseline="-25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rame 14"/>
          <p:cNvSpPr/>
          <p:nvPr/>
        </p:nvSpPr>
        <p:spPr>
          <a:xfrm>
            <a:off x="100359" y="2971800"/>
            <a:ext cx="2469659" cy="457200"/>
          </a:xfrm>
          <a:prstGeom prst="frame">
            <a:avLst>
              <a:gd name="adj1" fmla="val 643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60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/>
      <p:bldP spid="11" grpId="0"/>
      <p:bldP spid="9" grpId="0" animBg="1"/>
      <p:bldP spid="13" grpId="0" animBg="1"/>
      <p:bldP spid="14" grpId="0"/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3657600" cy="3581400"/>
          </a:xfrm>
        </p:spPr>
        <p:txBody>
          <a:bodyPr/>
          <a:lstStyle/>
          <a:p>
            <a:pPr indent="0" algn="just">
              <a:buNone/>
            </a:pPr>
            <a:r>
              <a:rPr lang="en-US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choice question </a:t>
            </a:r>
            <a:r>
              <a:rPr lang="en-US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According to this figure, which one of these choices is correct?</a:t>
            </a:r>
          </a:p>
          <a:p>
            <a:pPr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</a:t>
            </a:r>
            <a:r>
              <a:rPr lang="en-US" sz="24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sz="2400" b="1" baseline="-250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24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sz="2400" b="1" baseline="-250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en-US" sz="24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sz="2400" b="1" baseline="-250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sz="24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sz="2400" b="1" baseline="-250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 </a:t>
            </a:r>
            <a:r>
              <a:rPr lang="en-US" sz="24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sz="2400" b="1" baseline="-250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24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sz="2400" b="1" baseline="-250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 </a:t>
            </a:r>
            <a:r>
              <a:rPr lang="en-US" sz="24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sz="2400" b="1" baseline="-250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sz="24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sz="2400" b="1" baseline="-250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indent="0">
              <a:buNone/>
            </a:pP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None/>
            </a:pPr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Solution: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algn="just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algn="just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23DB2-A892-423C-85B0-6D9B37334594}" type="slidenum">
              <a:rPr lang="en-US" sz="160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45</a:t>
            </a:fld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652" y="1048917"/>
            <a:ext cx="5162550" cy="3509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200" y="4648200"/>
            <a:ext cx="3405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Consider </a:t>
            </a:r>
            <a:r>
              <a:rPr lang="en-US" sz="20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Line as Datum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28600" y="5181600"/>
                <a:ext cx="3400857" cy="9161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  <m:t>𝑋</m:t>
                                    </m:r>
                                  </m:sub>
                                </m:sSub>
                                <m:r>
                                  <a:rPr lang="en-US" sz="2400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  <m:t>𝑌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  <m:t>𝑋</m:t>
                                    </m:r>
                                  </m:sub>
                                </m:sSub>
                                <m:r>
                                  <a:rPr lang="en-US" sz="2400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≈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  <m:t>𝑌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>
                          <a:solidFill>
                            <a:srgbClr val="C00000"/>
                          </a:solidFill>
                          <a:latin typeface="Cambria Math"/>
                        </a:rPr>
                        <m:t>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𝑋</m:t>
                          </m:r>
                        </m:sub>
                      </m:sSub>
                      <m:r>
                        <a:rPr lang="en-US" sz="2400">
                          <a:solidFill>
                            <a:srgbClr val="C00000"/>
                          </a:solidFill>
                          <a:latin typeface="Cambria Math"/>
                        </a:rPr>
                        <m:t>&gt;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181600"/>
                <a:ext cx="3400857" cy="91614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692186" y="5150557"/>
                <a:ext cx="3169329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  <m:t>𝑋</m:t>
                                    </m:r>
                                  </m:sub>
                                </m:sSub>
                                <m:r>
                                  <a:rPr lang="en-US" sz="2400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  <m:t>𝑊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  <m:t>𝑋</m:t>
                                    </m:r>
                                  </m:sub>
                                </m:sSub>
                                <m:r>
                                  <a:rPr lang="en-US" sz="2400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  <m:t>𝑊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>
                          <a:solidFill>
                            <a:srgbClr val="C00000"/>
                          </a:solidFill>
                          <a:latin typeface="Cambria Math"/>
                        </a:rPr>
                        <m:t>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𝑋</m:t>
                          </m:r>
                        </m:sub>
                      </m:sSub>
                      <m:r>
                        <a:rPr lang="en-US" sz="2400">
                          <a:solidFill>
                            <a:srgbClr val="C00000"/>
                          </a:solidFill>
                          <a:latin typeface="Cambria Math"/>
                        </a:rPr>
                        <m:t>&lt;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186" y="5150557"/>
                <a:ext cx="3169329" cy="91614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ame 7"/>
          <p:cNvSpPr/>
          <p:nvPr/>
        </p:nvSpPr>
        <p:spPr>
          <a:xfrm>
            <a:off x="76201" y="3352800"/>
            <a:ext cx="1752600" cy="457200"/>
          </a:xfrm>
          <a:prstGeom prst="frame">
            <a:avLst>
              <a:gd name="adj1" fmla="val 643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0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5" grpId="0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399" y="990600"/>
            <a:ext cx="3792409" cy="3581399"/>
          </a:xfrm>
        </p:spPr>
        <p:txBody>
          <a:bodyPr>
            <a:normAutofit/>
          </a:bodyPr>
          <a:lstStyle/>
          <a:p>
            <a:pPr indent="0" algn="just">
              <a:buNone/>
            </a:pPr>
            <a:r>
              <a:rPr lang="en-US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choice question </a:t>
            </a:r>
            <a:r>
              <a:rPr lang="en-US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According to this figure, if MN Line is considered as datum, H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=4m and H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=1m, the pressure head at point X is:</a:t>
            </a:r>
          </a:p>
          <a:p>
            <a:pPr indent="0" algn="just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3.0m        B. 4.5m</a:t>
            </a:r>
          </a:p>
          <a:p>
            <a:pPr indent="0">
              <a:buNone/>
            </a:pPr>
            <a:r>
              <a:rPr lang="en-US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 5.5m        D. 6.0m</a:t>
            </a:r>
          </a:p>
          <a:p>
            <a:pPr indent="0">
              <a:buNone/>
            </a:pP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None/>
            </a:pPr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algn="just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algn="just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23DB2-A892-423C-85B0-6D9B37334594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715" y="1066537"/>
            <a:ext cx="4624327" cy="2819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90600" y="3886200"/>
                <a:ext cx="7543800" cy="29842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20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rgbClr val="7030A0"/>
                                    </a:solidFill>
                                    <a:latin typeface="Cambria Math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sz="2000" b="1" i="1">
                                    <a:solidFill>
                                      <a:srgbClr val="7030A0"/>
                                    </a:solidFill>
                                    <a:latin typeface="Cambria Math"/>
                                  </a:rPr>
                                  <m:t>𝑿</m:t>
                                </m:r>
                              </m:sub>
                            </m:sSub>
                            <m:r>
                              <a:rPr lang="en-US" sz="2000" b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0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rgbClr val="7030A0"/>
                                    </a:solidFill>
                                    <a:latin typeface="Cambria Math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lang="en-US" sz="2000" b="1" i="1">
                                    <a:solidFill>
                                      <a:srgbClr val="7030A0"/>
                                    </a:solidFill>
                                    <a:latin typeface="Cambria Math"/>
                                  </a:rPr>
                                  <m:t>𝑿</m:t>
                                </m:r>
                              </m:sub>
                            </m:sSub>
                            <m:r>
                              <a:rPr lang="en-US" sz="2000" b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0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solidFill>
                                          <a:srgbClr val="7030A0"/>
                                        </a:solidFill>
                                        <a:latin typeface="Cambria Math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solidFill>
                                          <a:srgbClr val="7030A0"/>
                                        </a:solidFill>
                                        <a:latin typeface="Cambria Math"/>
                                      </a:rPr>
                                      <m:t>𝑿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solidFill>
                                          <a:srgbClr val="7030A0"/>
                                        </a:solidFill>
                                        <a:latin typeface="Cambria Math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solidFill>
                                          <a:srgbClr val="7030A0"/>
                                        </a:solidFill>
                                        <a:latin typeface="Cambria Math"/>
                                      </a:rPr>
                                      <m:t>𝒘</m:t>
                                    </m:r>
                                  </m:sub>
                                </m:sSub>
                              </m:den>
                            </m:f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20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rgbClr val="7030A0"/>
                                    </a:solidFill>
                                    <a:latin typeface="Cambria Math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sz="2000" b="1" i="1">
                                    <a:solidFill>
                                      <a:srgbClr val="7030A0"/>
                                    </a:solidFill>
                                    <a:latin typeface="Cambria Math"/>
                                  </a:rPr>
                                  <m:t>𝒙</m:t>
                                </m:r>
                              </m:sub>
                            </m:sSub>
                            <m:r>
                              <a:rPr lang="en-US" sz="2000" b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=</m:t>
                            </m:r>
                            <m:r>
                              <a:rPr lang="en-US" sz="2000" b="1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𝑯</m:t>
                            </m:r>
                            <m:r>
                              <a:rPr lang="en-US" sz="2000" b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sz="2000" b="1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𝒏</m:t>
                            </m:r>
                            <m:f>
                              <m:fPr>
                                <m:ctrlPr>
                                  <a:rPr lang="en-US" sz="20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1" i="1">
                                    <a:solidFill>
                                      <a:srgbClr val="7030A0"/>
                                    </a:solidFill>
                                    <a:latin typeface="Cambria Math"/>
                                  </a:rPr>
                                  <m:t>𝑯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solidFill>
                                          <a:srgbClr val="7030A0"/>
                                        </a:solidFill>
                                        <a:latin typeface="Cambria Math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solidFill>
                                          <a:srgbClr val="7030A0"/>
                                        </a:solidFill>
                                        <a:latin typeface="Cambria Math"/>
                                      </a:rPr>
                                      <m:t>𝒅</m:t>
                                    </m:r>
                                  </m:sub>
                                </m:sSub>
                              </m:den>
                            </m:f>
                          </m:e>
                        </m:mr>
                        <m:mr>
                          <m:e>
                            <m:r>
                              <a:rPr lang="en-US" sz="2000" b="1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𝑯</m:t>
                            </m:r>
                            <m:r>
                              <a:rPr lang="en-US" sz="2000" b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0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rgbClr val="7030A0"/>
                                    </a:solidFill>
                                    <a:latin typeface="Cambria Math"/>
                                  </a:rPr>
                                  <m:t>𝑯</m:t>
                                </m:r>
                              </m:e>
                              <m:sub>
                                <m:r>
                                  <a:rPr lang="en-US" sz="2000" b="1" i="1">
                                    <a:solidFill>
                                      <a:srgbClr val="7030A0"/>
                                    </a:solidFill>
                                    <a:latin typeface="Cambria Math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sz="2000" b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rgbClr val="7030A0"/>
                                    </a:solidFill>
                                    <a:latin typeface="Cambria Math"/>
                                  </a:rPr>
                                  <m:t>𝑯</m:t>
                                </m:r>
                              </m:e>
                              <m:sub>
                                <m:r>
                                  <a:rPr lang="en-US" sz="2000" b="1" i="1">
                                    <a:solidFill>
                                      <a:srgbClr val="7030A0"/>
                                    </a:solidFill>
                                    <a:latin typeface="Cambria Math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sz="2000" b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=</m:t>
                            </m:r>
                            <m:r>
                              <a:rPr lang="en-US" sz="2000" b="1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𝟒</m:t>
                            </m:r>
                            <m:r>
                              <a:rPr lang="en-US" sz="2000" b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sz="2000" b="1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𝟏</m:t>
                            </m:r>
                            <m:r>
                              <a:rPr lang="en-US" sz="2000" b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=</m:t>
                            </m:r>
                            <m:r>
                              <a:rPr lang="en-US" sz="2000" b="1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𝟑</m:t>
                            </m:r>
                            <m:r>
                              <a:rPr lang="en-US" sz="2000" b="1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𝒎</m:t>
                            </m:r>
                            <m:r>
                              <a:rPr lang="en-US" sz="2000" b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rgbClr val="7030A0"/>
                                    </a:solidFill>
                                    <a:latin typeface="Cambria Math"/>
                                  </a:rPr>
                                  <m:t>𝑵</m:t>
                                </m:r>
                              </m:e>
                              <m:sub>
                                <m:r>
                                  <a:rPr lang="en-US" sz="2000" b="1" i="1">
                                    <a:solidFill>
                                      <a:srgbClr val="7030A0"/>
                                    </a:solidFill>
                                    <a:latin typeface="Cambria Math"/>
                                  </a:rPr>
                                  <m:t>𝒅</m:t>
                                </m:r>
                              </m:sub>
                            </m:sSub>
                            <m:r>
                              <a:rPr lang="en-US" sz="2000" b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=</m:t>
                            </m:r>
                            <m:r>
                              <a:rPr lang="en-US" sz="2000" b="1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𝟔</m:t>
                            </m:r>
                            <m:r>
                              <a:rPr lang="en-US" sz="2000" b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en-US" sz="2000" b="1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𝒏</m:t>
                            </m:r>
                            <m:r>
                              <a:rPr lang="en-US" sz="2000" b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=</m:t>
                            </m:r>
                            <m:r>
                              <a:rPr lang="en-US" sz="2000" b="1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𝟐</m:t>
                            </m:r>
                            <m:r>
                              <a:rPr lang="en-US" sz="2000" b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⇒</m:t>
                            </m:r>
                            <m:sSub>
                              <m:sSubPr>
                                <m:ctrlPr>
                                  <a:rPr lang="en-US" sz="20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rgbClr val="7030A0"/>
                                    </a:solidFill>
                                    <a:latin typeface="Cambria Math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sz="2000" b="1" i="1">
                                    <a:solidFill>
                                      <a:srgbClr val="7030A0"/>
                                    </a:solidFill>
                                    <a:latin typeface="Cambria Math"/>
                                  </a:rPr>
                                  <m:t>𝑿</m:t>
                                </m:r>
                              </m:sub>
                            </m:sSub>
                            <m:r>
                              <a:rPr lang="en-US" sz="2000" b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=</m:t>
                            </m:r>
                            <m:r>
                              <a:rPr lang="en-US" sz="2000" b="1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𝟑</m:t>
                            </m:r>
                            <m:r>
                              <a:rPr lang="en-US" sz="2000" b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sz="2000" b="1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𝟐</m:t>
                            </m:r>
                            <m:f>
                              <m:fPr>
                                <m:ctrlPr>
                                  <a:rPr lang="en-US" sz="20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1" i="1">
                                    <a:solidFill>
                                      <a:srgbClr val="7030A0"/>
                                    </a:solidFill>
                                    <a:latin typeface="Cambria Math"/>
                                  </a:rPr>
                                  <m:t>𝟑</m:t>
                                </m:r>
                              </m:num>
                              <m:den>
                                <m:r>
                                  <a:rPr lang="en-US" sz="2000" b="1" i="1">
                                    <a:solidFill>
                                      <a:srgbClr val="7030A0"/>
                                    </a:solidFill>
                                    <a:latin typeface="Cambria Math"/>
                                  </a:rPr>
                                  <m:t>𝟔</m:t>
                                </m:r>
                              </m:den>
                            </m:f>
                            <m:r>
                              <a:rPr lang="en-US" sz="2000" b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=</m:t>
                            </m:r>
                            <m:r>
                              <a:rPr lang="en-US" sz="2000" b="1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𝟐</m:t>
                            </m:r>
                            <m:r>
                              <a:rPr lang="en-US" sz="2000" b="1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𝒎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20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rgbClr val="7030A0"/>
                                    </a:solidFill>
                                    <a:latin typeface="Cambria Math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lang="en-US" sz="2000" b="1" i="1">
                                    <a:solidFill>
                                      <a:srgbClr val="7030A0"/>
                                    </a:solidFill>
                                    <a:latin typeface="Cambria Math"/>
                                  </a:rPr>
                                  <m:t>𝑿</m:t>
                                </m:r>
                              </m:sub>
                            </m:sSub>
                            <m:r>
                              <a:rPr lang="en-US" sz="2000" b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=−(</m:t>
                            </m:r>
                            <m:r>
                              <a:rPr lang="en-US" sz="2000" b="1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𝟐</m:t>
                            </m:r>
                            <m:r>
                              <a:rPr lang="en-US" sz="2000" b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.</m:t>
                            </m:r>
                            <m:r>
                              <a:rPr lang="en-US" sz="2000" b="1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𝟓</m:t>
                            </m:r>
                            <m:r>
                              <a:rPr lang="en-US" sz="2000" b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+</m:t>
                            </m:r>
                            <m:r>
                              <a:rPr lang="en-US" sz="2000" b="1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𝟏</m:t>
                            </m:r>
                            <m:r>
                              <a:rPr lang="en-US" sz="2000" b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)</m:t>
                            </m:r>
                            <m:r>
                              <a:rPr lang="en-US" sz="2000" b="1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𝒎</m:t>
                            </m:r>
                            <m:r>
                              <a:rPr lang="en-US" sz="2000" b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=−</m:t>
                            </m:r>
                            <m:r>
                              <a:rPr lang="en-US" sz="2000" b="1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𝟑</m:t>
                            </m:r>
                            <m:r>
                              <a:rPr lang="en-US" sz="2000" b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.</m:t>
                            </m:r>
                            <m:r>
                              <a:rPr lang="en-US" sz="2000" b="1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𝟓</m:t>
                            </m:r>
                            <m:r>
                              <a:rPr lang="en-US" sz="2000" b="1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𝒎</m:t>
                            </m:r>
                          </m:e>
                        </m:mr>
                        <m:mr>
                          <m:e>
                            <m:r>
                              <a:rPr lang="en-US" sz="2000" b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⇒</m:t>
                            </m:r>
                            <m:r>
                              <a:rPr lang="en-US" sz="2000" b="1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𝟐</m:t>
                            </m:r>
                            <m:r>
                              <a:rPr lang="en-US" sz="2000" b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=−</m:t>
                            </m:r>
                            <m:r>
                              <a:rPr lang="en-US" sz="2000" b="1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𝟑</m:t>
                            </m:r>
                            <m:r>
                              <a:rPr lang="en-US" sz="2000" b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.</m:t>
                            </m:r>
                            <m:r>
                              <a:rPr lang="en-US" sz="2000" b="1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𝟓</m:t>
                            </m:r>
                            <m:r>
                              <a:rPr lang="en-US" sz="2000" b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0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solidFill>
                                          <a:srgbClr val="7030A0"/>
                                        </a:solidFill>
                                        <a:latin typeface="Cambria Math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solidFill>
                                          <a:srgbClr val="7030A0"/>
                                        </a:solidFill>
                                        <a:latin typeface="Cambria Math"/>
                                      </a:rPr>
                                      <m:t>𝑿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solidFill>
                                          <a:srgbClr val="7030A0"/>
                                        </a:solidFill>
                                        <a:latin typeface="Cambria Math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solidFill>
                                          <a:srgbClr val="7030A0"/>
                                        </a:solidFill>
                                        <a:latin typeface="Cambria Math"/>
                                      </a:rPr>
                                      <m:t>𝒘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sz="2000" b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⇒</m:t>
                            </m:r>
                            <m:f>
                              <m:fPr>
                                <m:ctrlPr>
                                  <a:rPr lang="en-US" sz="20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solidFill>
                                          <a:srgbClr val="7030A0"/>
                                        </a:solidFill>
                                        <a:latin typeface="Cambria Math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solidFill>
                                          <a:srgbClr val="7030A0"/>
                                        </a:solidFill>
                                        <a:latin typeface="Cambria Math"/>
                                      </a:rPr>
                                      <m:t>𝑿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b="1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solidFill>
                                          <a:srgbClr val="7030A0"/>
                                        </a:solidFill>
                                        <a:latin typeface="Cambria Math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solidFill>
                                          <a:srgbClr val="7030A0"/>
                                        </a:solidFill>
                                        <a:latin typeface="Cambria Math"/>
                                      </a:rPr>
                                      <m:t>𝒘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sz="2000" b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=</m:t>
                            </m:r>
                            <m:r>
                              <a:rPr lang="en-US" sz="2000" b="1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𝟓</m:t>
                            </m:r>
                            <m:r>
                              <a:rPr lang="en-US" sz="2000" b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.</m:t>
                            </m:r>
                            <m:r>
                              <a:rPr lang="en-US" sz="2000" b="1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𝟓</m:t>
                            </m:r>
                            <m:r>
                              <a:rPr lang="en-US" sz="2000" b="1" i="1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𝒎</m:t>
                            </m:r>
                          </m:e>
                        </m:mr>
                      </m:m>
                    </m:oMath>
                  </m:oMathPara>
                </a14:m>
                <a:endParaRPr 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3886200"/>
                <a:ext cx="7543800" cy="298421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ame 6"/>
          <p:cNvSpPr/>
          <p:nvPr/>
        </p:nvSpPr>
        <p:spPr>
          <a:xfrm>
            <a:off x="27709" y="3200400"/>
            <a:ext cx="1524000" cy="533400"/>
          </a:xfrm>
          <a:prstGeom prst="frame">
            <a:avLst>
              <a:gd name="adj1" fmla="val 643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94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31182" y="6454696"/>
            <a:ext cx="2133600" cy="304800"/>
          </a:xfrm>
        </p:spPr>
        <p:txBody>
          <a:bodyPr>
            <a:normAutofit fontScale="92500" lnSpcReduction="10000"/>
          </a:bodyPr>
          <a:lstStyle/>
          <a:p>
            <a:fld id="{BFF23DB2-A892-423C-85B0-6D9B37334594}" type="slidenum">
              <a:rPr lang="en-US" sz="160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47</a:t>
            </a:fld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76402" y="237834"/>
            <a:ext cx="8763000" cy="6907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0382" y="1544676"/>
            <a:ext cx="762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u="sng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1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Adopt a vertical scale (that is, z axis) for drawing the cross section. </a:t>
            </a:r>
          </a:p>
          <a:p>
            <a:pPr algn="just"/>
            <a:r>
              <a:rPr lang="en-US" u="sng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2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Adopt a horizontal scale (that is, x axis) such that 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8586833"/>
              </p:ext>
            </p:extLst>
          </p:nvPr>
        </p:nvGraphicFramePr>
        <p:xfrm>
          <a:off x="3144983" y="2687842"/>
          <a:ext cx="1143000" cy="7970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64" name="Equation" r:id="rId3" imgW="419040" imgH="482400" progId="Equation.3">
                  <p:embed/>
                </p:oleObj>
              </mc:Choice>
              <mc:Fallback>
                <p:oleObj name="Equation" r:id="rId3" imgW="41904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4983" y="2687842"/>
                        <a:ext cx="1143000" cy="79703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287982" y="2862576"/>
            <a:ext cx="152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vertical scale.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0382" y="3581400"/>
            <a:ext cx="76200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u="sng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3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With scales adopted as in Steps 1 and 2, plot the vertical section through the permeable layer parallel to the direction of flow.</a:t>
            </a:r>
          </a:p>
          <a:p>
            <a:pPr algn="just">
              <a:lnSpc>
                <a:spcPct val="150000"/>
              </a:lnSpc>
            </a:pPr>
            <a:r>
              <a:rPr lang="en-US" u="sng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4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Draw the flow net for the permeable layer on the section obtained from Step 3, with flow lines intersecting equipotential lines at right angles and the elements as approximate squares.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9238580"/>
              </p:ext>
            </p:extLst>
          </p:nvPr>
        </p:nvGraphicFramePr>
        <p:xfrm>
          <a:off x="3448050" y="5689600"/>
          <a:ext cx="1982788" cy="88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65" name="Equation" r:id="rId5" imgW="1002960" imgH="457200" progId="Equation.3">
                  <p:embed/>
                </p:oleObj>
              </mc:Choice>
              <mc:Fallback>
                <p:oleObj name="Equation" r:id="rId5" imgW="100296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8050" y="5689600"/>
                        <a:ext cx="1982788" cy="884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1249897" y="2896795"/>
            <a:ext cx="18437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horizontal scale = </a:t>
            </a:r>
            <a:endParaRPr lang="fa-I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93300" y="902415"/>
            <a:ext cx="8229600" cy="533400"/>
          </a:xfrm>
        </p:spPr>
        <p:txBody>
          <a:bodyPr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Flow Nets in Anisotropic Soil</a:t>
            </a:r>
          </a:p>
        </p:txBody>
      </p:sp>
    </p:spTree>
    <p:extLst>
      <p:ext uri="{BB962C8B-B14F-4D97-AF65-F5344CB8AC3E}">
        <p14:creationId xmlns:p14="http://schemas.microsoft.com/office/powerpoint/2010/main" val="137709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BFF23DB2-A892-423C-85B0-6D9B37334594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429000" y="1646673"/>
            <a:ext cx="4778984" cy="469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533400" y="2057400"/>
            <a:ext cx="2667000" cy="193899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flow element in anisotropic soil:</a:t>
            </a:r>
          </a:p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 in transformed section; </a:t>
            </a:r>
          </a:p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(b) in true section</a:t>
            </a:r>
            <a:endParaRPr lang="en-US" sz="2400" dirty="0">
              <a:ln w="0"/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2518" y="1000919"/>
            <a:ext cx="8229600" cy="533400"/>
          </a:xfrm>
        </p:spPr>
        <p:txBody>
          <a:bodyPr>
            <a:noAutofit/>
          </a:bodyPr>
          <a:lstStyle/>
          <a:p>
            <a:r>
              <a:rPr lang="en-US" sz="2800" dirty="0"/>
              <a:t>Flow Nets in Anisotropic Soil</a:t>
            </a:r>
            <a:endParaRPr lang="en-US" sz="28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82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BFF23DB2-A892-423C-85B0-6D9B3733459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2518" y="1000919"/>
            <a:ext cx="8229600" cy="53340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Flow Nets in Anisotropic Soil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57200" y="1600069"/>
                <a:ext cx="8417257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000" dirty="0" smtClean="0">
                    <a:solidFill>
                      <a:srgbClr val="00B0F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Example 2: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 dam section is shown in </a:t>
                </a:r>
                <a:r>
                  <a:rPr lang="en-US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the figure below .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hydraulic conductivity of the </a:t>
                </a:r>
                <a:r>
                  <a:rPr lang="en-US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permeable layer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 the vertical and horizontal directions are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mm/s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mm/s, respectively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 Draw a flow net and calculate the seepage loss of the </a:t>
                </a:r>
                <a:r>
                  <a:rPr lang="en-US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dam.</a:t>
                </a:r>
                <a:endParaRPr lang="en-US" sz="2000" dirty="0" smtClean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0069"/>
                <a:ext cx="8417257" cy="1323439"/>
              </a:xfrm>
              <a:prstGeom prst="rect">
                <a:avLst/>
              </a:prstGeom>
              <a:blipFill rotWithShape="0">
                <a:blip r:embed="rId2"/>
                <a:stretch>
                  <a:fillRect l="-724" t="-1835" r="-724" b="-7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200400"/>
            <a:ext cx="5562600" cy="311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32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51824" y="1443613"/>
            <a:ext cx="8532812" cy="647700"/>
          </a:xfrm>
          <a:prstGeom prst="rect">
            <a:avLst/>
          </a:prstGeom>
        </p:spPr>
        <p:txBody>
          <a:bodyPr/>
          <a:lstStyle/>
          <a:p>
            <a:pPr indent="-274320">
              <a:buClr>
                <a:schemeClr val="accent1"/>
              </a:buClr>
              <a:buSzPct val="80000"/>
              <a:buFont typeface="Wingdings 2" pitchFamily="18" charset="2"/>
              <a:buChar char=""/>
            </a:pPr>
            <a:r>
              <a:rPr lang="en-US" sz="2000" dirty="0" smtClean="0">
                <a:latin typeface="Tw Cen MT" panose="020B0602020104020603" pitchFamily="34" charset="0"/>
                <a:ea typeface="+mn-lt"/>
                <a:cs typeface="+mn-lt"/>
              </a:rPr>
              <a:t>Total Head Loss, </a:t>
            </a:r>
            <a:r>
              <a:rPr lang="en-US" sz="2800" dirty="0" smtClean="0">
                <a:solidFill>
                  <a:srgbClr val="FF0000"/>
                </a:solidFill>
                <a:latin typeface="Tw Cen MT" panose="020B0602020104020603" pitchFamily="34" charset="0"/>
                <a:ea typeface="+mn-lt"/>
                <a:cs typeface="+mn-lt"/>
              </a:rPr>
              <a:t>h</a:t>
            </a:r>
            <a:r>
              <a:rPr lang="en-US" sz="2000" dirty="0" smtClean="0">
                <a:latin typeface="Tw Cen MT" panose="020B0602020104020603" pitchFamily="34" charset="0"/>
                <a:ea typeface="+mn-lt"/>
                <a:cs typeface="+mn-lt"/>
              </a:rPr>
              <a:t> in water seeping from A to B:</a:t>
            </a:r>
            <a:endParaRPr lang="en-CA" sz="2000" dirty="0">
              <a:latin typeface="Tw Cen MT" panose="020B0602020104020603" pitchFamily="34" charset="0"/>
              <a:ea typeface="+mn-lt"/>
              <a:cs typeface="+mn-lt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 rot="303435">
            <a:off x="-27904" y="5289997"/>
            <a:ext cx="9144000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 flipH="1">
            <a:off x="295946" y="2265810"/>
            <a:ext cx="71438" cy="26463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295946" y="2049910"/>
            <a:ext cx="69850" cy="2876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 flipH="1">
            <a:off x="8360446" y="3602485"/>
            <a:ext cx="71438" cy="20161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 flipH="1">
            <a:off x="8360446" y="2049910"/>
            <a:ext cx="73025" cy="3571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367384" y="2265810"/>
            <a:ext cx="8034337" cy="1338262"/>
          </a:xfrm>
          <a:prstGeom prst="line">
            <a:avLst/>
          </a:prstGeom>
          <a:noFill/>
          <a:ln w="25400">
            <a:solidFill>
              <a:srgbClr val="FFFF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440409" y="4929635"/>
            <a:ext cx="3959225" cy="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>
            <a:off x="440409" y="2265810"/>
            <a:ext cx="8424862" cy="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" name="Line 24"/>
          <p:cNvSpPr>
            <a:spLocks noChangeShapeType="1"/>
          </p:cNvSpPr>
          <p:nvPr/>
        </p:nvSpPr>
        <p:spPr bwMode="auto">
          <a:xfrm>
            <a:off x="511846" y="2265810"/>
            <a:ext cx="0" cy="4464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stealth" w="med" len="lg"/>
            <a:tailEnd type="stealth" w="med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" name="Text Box 25"/>
          <p:cNvSpPr txBox="1">
            <a:spLocks noChangeArrowheads="1"/>
          </p:cNvSpPr>
          <p:nvPr/>
        </p:nvSpPr>
        <p:spPr bwMode="auto">
          <a:xfrm>
            <a:off x="583284" y="3489772"/>
            <a:ext cx="50323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>
                <a:effectLst>
                  <a:outerShdw blurRad="38100" dist="38100" dir="2700000" algn="tl">
                    <a:srgbClr val="FFFFFF"/>
                  </a:outerShdw>
                </a:effectLst>
                <a:latin typeface="Comic Sans MS" pitchFamily="66" charset="0"/>
              </a:rPr>
              <a:t>h</a:t>
            </a:r>
            <a:r>
              <a:rPr lang="en-US" b="1" baseline="-25000" dirty="0" err="1">
                <a:latin typeface="Comic Sans MS" pitchFamily="66" charset="0"/>
              </a:rPr>
              <a:t>A</a:t>
            </a:r>
            <a:endParaRPr lang="en-CA" b="1" baseline="-25000" dirty="0">
              <a:latin typeface="Comic Sans MS" pitchFamily="66" charset="0"/>
            </a:endParaRPr>
          </a:p>
        </p:txBody>
      </p:sp>
      <p:sp>
        <p:nvSpPr>
          <p:cNvPr id="16" name="Line 26"/>
          <p:cNvSpPr>
            <a:spLocks noChangeShapeType="1"/>
          </p:cNvSpPr>
          <p:nvPr/>
        </p:nvSpPr>
        <p:spPr bwMode="auto">
          <a:xfrm>
            <a:off x="1807246" y="5218560"/>
            <a:ext cx="5014913" cy="465137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stealth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" name="Text Box 35"/>
          <p:cNvSpPr txBox="1">
            <a:spLocks noChangeArrowheads="1"/>
          </p:cNvSpPr>
          <p:nvPr/>
        </p:nvSpPr>
        <p:spPr bwMode="auto">
          <a:xfrm>
            <a:off x="-27904" y="4713735"/>
            <a:ext cx="3603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A</a:t>
            </a:r>
            <a:endParaRPr lang="en-CA" sz="2000" b="1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mic Sans MS" pitchFamily="66" charset="0"/>
            </a:endParaRPr>
          </a:p>
        </p:txBody>
      </p:sp>
      <p:sp>
        <p:nvSpPr>
          <p:cNvPr id="18" name="Text Box 36"/>
          <p:cNvSpPr txBox="1">
            <a:spLocks noChangeArrowheads="1"/>
          </p:cNvSpPr>
          <p:nvPr/>
        </p:nvSpPr>
        <p:spPr bwMode="auto">
          <a:xfrm>
            <a:off x="8360446" y="5577335"/>
            <a:ext cx="3603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rgbClr val="9933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B</a:t>
            </a:r>
            <a:endParaRPr lang="en-CA" sz="2000" b="1">
              <a:solidFill>
                <a:srgbClr val="9933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mic Sans MS" pitchFamily="66" charset="0"/>
            </a:endParaRPr>
          </a:p>
        </p:txBody>
      </p:sp>
      <p:sp>
        <p:nvSpPr>
          <p:cNvPr id="19" name="Line 38"/>
          <p:cNvSpPr>
            <a:spLocks noChangeShapeType="1"/>
          </p:cNvSpPr>
          <p:nvPr/>
        </p:nvSpPr>
        <p:spPr bwMode="auto">
          <a:xfrm>
            <a:off x="222921" y="6729860"/>
            <a:ext cx="8713788" cy="0"/>
          </a:xfrm>
          <a:prstGeom prst="line">
            <a:avLst/>
          </a:prstGeom>
          <a:noFill/>
          <a:ln w="25400">
            <a:solidFill>
              <a:srgbClr val="0000FF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" name="Text Box 39"/>
          <p:cNvSpPr txBox="1">
            <a:spLocks noChangeArrowheads="1"/>
          </p:cNvSpPr>
          <p:nvPr/>
        </p:nvSpPr>
        <p:spPr bwMode="auto">
          <a:xfrm>
            <a:off x="1880271" y="6442522"/>
            <a:ext cx="3587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CA" b="1">
                <a:solidFill>
                  <a:srgbClr val="0066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  <a:sym typeface="Symbol" pitchFamily="18" charset="2"/>
              </a:rPr>
              <a:t></a:t>
            </a:r>
          </a:p>
        </p:txBody>
      </p:sp>
      <p:sp>
        <p:nvSpPr>
          <p:cNvPr id="21" name="Text Box 40"/>
          <p:cNvSpPr txBox="1">
            <a:spLocks noChangeArrowheads="1"/>
          </p:cNvSpPr>
          <p:nvPr/>
        </p:nvSpPr>
        <p:spPr bwMode="auto">
          <a:xfrm>
            <a:off x="2240634" y="6369497"/>
            <a:ext cx="863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0066FF"/>
                </a:solidFill>
                <a:latin typeface="Comic Sans MS" pitchFamily="66" charset="0"/>
              </a:rPr>
              <a:t>datum</a:t>
            </a:r>
            <a:endParaRPr lang="en-CA" b="1">
              <a:solidFill>
                <a:srgbClr val="0066FF"/>
              </a:solidFill>
              <a:latin typeface="Comic Sans MS" pitchFamily="66" charset="0"/>
            </a:endParaRPr>
          </a:p>
        </p:txBody>
      </p:sp>
      <p:sp>
        <p:nvSpPr>
          <p:cNvPr id="22" name="Line 42"/>
          <p:cNvSpPr>
            <a:spLocks noChangeShapeType="1"/>
          </p:cNvSpPr>
          <p:nvPr/>
        </p:nvSpPr>
        <p:spPr bwMode="auto">
          <a:xfrm>
            <a:off x="1015084" y="4929635"/>
            <a:ext cx="0" cy="1800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stealth" w="med" len="lg"/>
            <a:tailEnd type="stealth" w="med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3" name="Line 43"/>
          <p:cNvSpPr>
            <a:spLocks noChangeShapeType="1"/>
          </p:cNvSpPr>
          <p:nvPr/>
        </p:nvSpPr>
        <p:spPr bwMode="auto">
          <a:xfrm flipH="1">
            <a:off x="8660484" y="2261047"/>
            <a:ext cx="4762" cy="1341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stealth" w="med" len="lg"/>
            <a:tailEnd type="stealth" w="med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" name="Line 44"/>
          <p:cNvSpPr>
            <a:spLocks noChangeShapeType="1"/>
          </p:cNvSpPr>
          <p:nvPr/>
        </p:nvSpPr>
        <p:spPr bwMode="auto">
          <a:xfrm>
            <a:off x="1015084" y="2265810"/>
            <a:ext cx="0" cy="2659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stealth" w="med" len="lg"/>
            <a:tailEnd type="stealth" w="med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5" name="Line 45"/>
          <p:cNvSpPr>
            <a:spLocks noChangeShapeType="1"/>
          </p:cNvSpPr>
          <p:nvPr/>
        </p:nvSpPr>
        <p:spPr bwMode="auto">
          <a:xfrm flipH="1">
            <a:off x="8663659" y="3607247"/>
            <a:ext cx="0" cy="1998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stealth" w="med" len="lg"/>
            <a:tailEnd type="stealth" w="med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6" name="Line 46"/>
          <p:cNvSpPr>
            <a:spLocks noChangeShapeType="1"/>
          </p:cNvSpPr>
          <p:nvPr/>
        </p:nvSpPr>
        <p:spPr bwMode="auto">
          <a:xfrm>
            <a:off x="8662071" y="5577335"/>
            <a:ext cx="0" cy="1152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stealth" w="med" len="lg"/>
            <a:tailEnd type="stealth" w="med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7" name="Line 47"/>
          <p:cNvSpPr>
            <a:spLocks noChangeShapeType="1"/>
          </p:cNvSpPr>
          <p:nvPr/>
        </p:nvSpPr>
        <p:spPr bwMode="auto">
          <a:xfrm>
            <a:off x="7496846" y="3634235"/>
            <a:ext cx="0" cy="3095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stealth" w="med" len="lg"/>
            <a:tailEnd type="stealth" w="med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" name="Text Box 48"/>
          <p:cNvSpPr txBox="1">
            <a:spLocks noChangeArrowheads="1"/>
          </p:cNvSpPr>
          <p:nvPr/>
        </p:nvSpPr>
        <p:spPr bwMode="auto">
          <a:xfrm>
            <a:off x="1015084" y="5793235"/>
            <a:ext cx="50323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effectLst>
                  <a:outerShdw blurRad="38100" dist="38100" dir="2700000" algn="tl">
                    <a:srgbClr val="FFFFFF"/>
                  </a:outerShdw>
                </a:effectLst>
                <a:latin typeface="Comic Sans MS" pitchFamily="66" charset="0"/>
              </a:rPr>
              <a:t>z</a:t>
            </a:r>
            <a:r>
              <a:rPr lang="en-US" b="1" baseline="-25000">
                <a:latin typeface="Comic Sans MS" pitchFamily="66" charset="0"/>
              </a:rPr>
              <a:t>A</a:t>
            </a:r>
            <a:endParaRPr lang="en-CA" b="1" baseline="-25000">
              <a:latin typeface="Comic Sans MS" pitchFamily="66" charset="0"/>
            </a:endParaRPr>
          </a:p>
        </p:txBody>
      </p:sp>
      <p:graphicFrame>
        <p:nvGraphicFramePr>
          <p:cNvPr id="29" name="Object 49"/>
          <p:cNvGraphicFramePr>
            <a:graphicFrameLocks noChangeAspect="1"/>
          </p:cNvGraphicFramePr>
          <p:nvPr>
            <p:extLst/>
          </p:nvPr>
        </p:nvGraphicFramePr>
        <p:xfrm>
          <a:off x="1088109" y="3345310"/>
          <a:ext cx="3429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76" name="Equation" r:id="rId3" imgW="228600" imgH="431640" progId="Equation.3">
                  <p:embed/>
                </p:oleObj>
              </mc:Choice>
              <mc:Fallback>
                <p:oleObj name="Equation" r:id="rId3" imgW="2286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8109" y="3345310"/>
                        <a:ext cx="342900" cy="6477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Line 50"/>
          <p:cNvSpPr>
            <a:spLocks noChangeShapeType="1"/>
          </p:cNvSpPr>
          <p:nvPr/>
        </p:nvSpPr>
        <p:spPr bwMode="auto">
          <a:xfrm flipV="1">
            <a:off x="7322221" y="3600897"/>
            <a:ext cx="1614488" cy="0"/>
          </a:xfrm>
          <a:prstGeom prst="line">
            <a:avLst/>
          </a:prstGeom>
          <a:noFill/>
          <a:ln w="25400">
            <a:solidFill>
              <a:srgbClr val="9933FF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" name="Line 51"/>
          <p:cNvSpPr>
            <a:spLocks noChangeShapeType="1"/>
          </p:cNvSpPr>
          <p:nvPr/>
        </p:nvSpPr>
        <p:spPr bwMode="auto">
          <a:xfrm>
            <a:off x="7769896" y="5605910"/>
            <a:ext cx="1152525" cy="0"/>
          </a:xfrm>
          <a:prstGeom prst="line">
            <a:avLst/>
          </a:prstGeom>
          <a:noFill/>
          <a:ln w="25400">
            <a:solidFill>
              <a:srgbClr val="9933FF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32" name="Object 52"/>
          <p:cNvGraphicFramePr>
            <a:graphicFrameLocks noChangeAspect="1"/>
          </p:cNvGraphicFramePr>
          <p:nvPr>
            <p:extLst/>
          </p:nvPr>
        </p:nvGraphicFramePr>
        <p:xfrm>
          <a:off x="8685884" y="4210497"/>
          <a:ext cx="3429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77" name="Equation" r:id="rId5" imgW="228600" imgH="431640" progId="Equation.3">
                  <p:embed/>
                </p:oleObj>
              </mc:Choice>
              <mc:Fallback>
                <p:oleObj name="Equation" r:id="rId5" imgW="2286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85884" y="4210497"/>
                        <a:ext cx="342900" cy="6477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 Box 53"/>
          <p:cNvSpPr txBox="1">
            <a:spLocks noChangeArrowheads="1"/>
          </p:cNvSpPr>
          <p:nvPr/>
        </p:nvSpPr>
        <p:spPr bwMode="auto">
          <a:xfrm>
            <a:off x="7568284" y="5001072"/>
            <a:ext cx="50323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>
                <a:effectLst>
                  <a:outerShdw blurRad="38100" dist="38100" dir="2700000" algn="tl">
                    <a:srgbClr val="FFFFFF"/>
                  </a:outerShdw>
                </a:effectLst>
                <a:latin typeface="Comic Sans MS" pitchFamily="66" charset="0"/>
              </a:rPr>
              <a:t>h</a:t>
            </a:r>
            <a:r>
              <a:rPr lang="en-US" b="1" baseline="-25000" dirty="0" err="1">
                <a:latin typeface="Comic Sans MS" pitchFamily="66" charset="0"/>
              </a:rPr>
              <a:t>B</a:t>
            </a:r>
            <a:r>
              <a:rPr lang="en-US" b="1" baseline="-25000" dirty="0">
                <a:latin typeface="Comic Sans MS" pitchFamily="66" charset="0"/>
              </a:rPr>
              <a:t>    </a:t>
            </a:r>
            <a:endParaRPr lang="en-CA" b="1" baseline="-25000" dirty="0">
              <a:latin typeface="Comic Sans MS" pitchFamily="66" charset="0"/>
            </a:endParaRPr>
          </a:p>
        </p:txBody>
      </p:sp>
      <p:sp>
        <p:nvSpPr>
          <p:cNvPr id="34" name="Text Box 54"/>
          <p:cNvSpPr txBox="1">
            <a:spLocks noChangeArrowheads="1"/>
          </p:cNvSpPr>
          <p:nvPr/>
        </p:nvSpPr>
        <p:spPr bwMode="auto">
          <a:xfrm>
            <a:off x="8692234" y="5937697"/>
            <a:ext cx="42386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effectLst>
                  <a:outerShdw blurRad="38100" dist="38100" dir="2700000" algn="tl">
                    <a:srgbClr val="FFFFFF"/>
                  </a:outerShdw>
                </a:effectLst>
                <a:latin typeface="Comic Sans MS" pitchFamily="66" charset="0"/>
              </a:rPr>
              <a:t>z</a:t>
            </a:r>
            <a:r>
              <a:rPr lang="en-US" b="1" baseline="-25000">
                <a:latin typeface="Comic Sans MS" pitchFamily="66" charset="0"/>
              </a:rPr>
              <a:t>B</a:t>
            </a:r>
            <a:endParaRPr lang="en-CA" b="1" baseline="-25000">
              <a:latin typeface="Comic Sans MS" pitchFamily="66" charset="0"/>
            </a:endParaRPr>
          </a:p>
        </p:txBody>
      </p:sp>
      <p:sp>
        <p:nvSpPr>
          <p:cNvPr id="35" name="Text Box 55"/>
          <p:cNvSpPr txBox="1">
            <a:spLocks noChangeArrowheads="1"/>
          </p:cNvSpPr>
          <p:nvPr/>
        </p:nvSpPr>
        <p:spPr bwMode="auto">
          <a:xfrm>
            <a:off x="8700171" y="2769047"/>
            <a:ext cx="3286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effectLst>
                  <a:outerShdw blurRad="38100" dist="38100" dir="2700000" algn="tl">
                    <a:srgbClr val="FFFFFF"/>
                  </a:outerShdw>
                </a:effectLst>
                <a:latin typeface="Comic Sans MS" pitchFamily="66" charset="0"/>
              </a:rPr>
              <a:t>h</a:t>
            </a:r>
            <a:endParaRPr lang="en-CA" b="1" baseline="-25000">
              <a:latin typeface="Comic Sans MS" pitchFamily="66" charset="0"/>
            </a:endParaRPr>
          </a:p>
        </p:txBody>
      </p:sp>
      <p:sp>
        <p:nvSpPr>
          <p:cNvPr id="36" name="Text Box 56"/>
          <p:cNvSpPr txBox="1">
            <a:spLocks noChangeArrowheads="1"/>
          </p:cNvSpPr>
          <p:nvPr/>
        </p:nvSpPr>
        <p:spPr bwMode="auto">
          <a:xfrm rot="532378">
            <a:off x="3680496" y="2724000"/>
            <a:ext cx="2303463" cy="313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indent="-27432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</a:pPr>
            <a:r>
              <a:rPr lang="en-US" sz="1600" dirty="0" smtClean="0">
                <a:ea typeface="+mn-lt"/>
                <a:cs typeface="+mn-lt"/>
              </a:rPr>
              <a:t>hydraulic grade line</a:t>
            </a:r>
            <a:endParaRPr lang="en-CA" sz="1600" dirty="0" smtClean="0">
              <a:ea typeface="+mn-lt"/>
              <a:cs typeface="+mn-lt"/>
            </a:endParaRPr>
          </a:p>
        </p:txBody>
      </p:sp>
      <p:sp>
        <p:nvSpPr>
          <p:cNvPr id="37" name="Line 57"/>
          <p:cNvSpPr>
            <a:spLocks noChangeShapeType="1"/>
          </p:cNvSpPr>
          <p:nvPr/>
        </p:nvSpPr>
        <p:spPr bwMode="auto">
          <a:xfrm rot="5400000" flipH="1">
            <a:off x="4001751" y="1703353"/>
            <a:ext cx="659239" cy="8070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stealth" w="med" len="lg"/>
            <a:tailEnd type="stealth" w="med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" name="Text Box 58"/>
          <p:cNvSpPr txBox="1">
            <a:spLocks noChangeArrowheads="1"/>
          </p:cNvSpPr>
          <p:nvPr/>
        </p:nvSpPr>
        <p:spPr bwMode="auto">
          <a:xfrm>
            <a:off x="3840040" y="5753691"/>
            <a:ext cx="32861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effectLst>
                  <a:outerShdw blurRad="38100" dist="38100" dir="2700000" algn="tl">
                    <a:srgbClr val="FFFFFF"/>
                  </a:outerShdw>
                </a:effectLst>
                <a:latin typeface="Comic Sans MS" pitchFamily="66" charset="0"/>
              </a:rPr>
              <a:t>L</a:t>
            </a:r>
            <a:endParaRPr lang="en-CA" b="1" baseline="-25000">
              <a:latin typeface="Comic Sans MS" pitchFamily="66" charset="0"/>
            </a:endParaRPr>
          </a:p>
        </p:txBody>
      </p:sp>
      <p:sp>
        <p:nvSpPr>
          <p:cNvPr id="39" name="Rectangle 59"/>
          <p:cNvSpPr>
            <a:spLocks noChangeArrowheads="1"/>
          </p:cNvSpPr>
          <p:nvPr/>
        </p:nvSpPr>
        <p:spPr bwMode="auto">
          <a:xfrm>
            <a:off x="2864387" y="1545238"/>
            <a:ext cx="6192838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indent="-27432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</a:pPr>
            <a:r>
              <a:rPr lang="en-US" sz="2000" dirty="0" smtClean="0">
                <a:latin typeface="Tw Cen MT" panose="020B0602020104020603" pitchFamily="34" charset="0"/>
                <a:ea typeface="+mn-lt"/>
                <a:cs typeface="+mn-lt"/>
              </a:rPr>
              <a:t>Hydraulic Gradient (Slope), </a:t>
            </a:r>
            <a:r>
              <a:rPr lang="en-US" sz="2000" dirty="0" err="1" smtClean="0">
                <a:latin typeface="Tw Cen MT" panose="020B0602020104020603" pitchFamily="34" charset="0"/>
                <a:ea typeface="+mn-lt"/>
                <a:cs typeface="+mn-lt"/>
              </a:rPr>
              <a:t>i</a:t>
            </a:r>
            <a:r>
              <a:rPr lang="en-US" sz="2000" dirty="0" smtClean="0">
                <a:latin typeface="Tw Cen MT" panose="020B0602020104020603" pitchFamily="34" charset="0"/>
                <a:ea typeface="+mn-lt"/>
                <a:cs typeface="+mn-lt"/>
              </a:rPr>
              <a:t>:</a:t>
            </a:r>
            <a:endParaRPr lang="en-CA" sz="2000" dirty="0" smtClean="0">
              <a:latin typeface="Tw Cen MT" panose="020B0602020104020603" pitchFamily="34" charset="0"/>
              <a:ea typeface="+mn-lt"/>
              <a:cs typeface="+mn-lt"/>
            </a:endParaRPr>
          </a:p>
        </p:txBody>
      </p:sp>
      <p:graphicFrame>
        <p:nvGraphicFramePr>
          <p:cNvPr id="40" name="Object 60"/>
          <p:cNvGraphicFramePr>
            <a:graphicFrameLocks noChangeAspect="1"/>
          </p:cNvGraphicFramePr>
          <p:nvPr>
            <p:extLst/>
          </p:nvPr>
        </p:nvGraphicFramePr>
        <p:xfrm>
          <a:off x="1361159" y="3870772"/>
          <a:ext cx="5689600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78" name="Equation" r:id="rId7" imgW="2793960" imgH="393480" progId="Equation.3">
                  <p:embed/>
                </p:oleObj>
              </mc:Choice>
              <mc:Fallback>
                <p:oleObj name="Equation" r:id="rId7" imgW="27939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1159" y="3870772"/>
                        <a:ext cx="5689600" cy="8016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61"/>
          <p:cNvSpPr>
            <a:spLocks noChangeArrowheads="1"/>
          </p:cNvSpPr>
          <p:nvPr/>
        </p:nvSpPr>
        <p:spPr bwMode="auto">
          <a:xfrm>
            <a:off x="3242212" y="1486500"/>
            <a:ext cx="3671887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indent="-27432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</a:pPr>
            <a:r>
              <a:rPr lang="en-US" sz="2000" dirty="0" smtClean="0">
                <a:latin typeface="Tw Cen MT" panose="020B0602020104020603" pitchFamily="34" charset="0"/>
                <a:ea typeface="+mn-lt"/>
                <a:cs typeface="+mn-lt"/>
              </a:rPr>
              <a:t>In terms of </a:t>
            </a:r>
            <a:r>
              <a:rPr lang="en-US" sz="2000" dirty="0" err="1" smtClean="0">
                <a:latin typeface="Tw Cen MT" panose="020B0602020104020603" pitchFamily="34" charset="0"/>
                <a:ea typeface="+mn-lt"/>
                <a:cs typeface="+mn-lt"/>
              </a:rPr>
              <a:t>Bernouli</a:t>
            </a:r>
            <a:r>
              <a:rPr lang="en-US" sz="2000" dirty="0" smtClean="0">
                <a:latin typeface="Tw Cen MT" panose="020B0602020104020603" pitchFamily="34" charset="0"/>
                <a:ea typeface="+mn-lt"/>
                <a:cs typeface="+mn-lt"/>
              </a:rPr>
              <a:t>:</a:t>
            </a:r>
            <a:endParaRPr lang="en-CA" sz="2000" dirty="0" smtClean="0">
              <a:latin typeface="Tw Cen MT" panose="020B0602020104020603" pitchFamily="34" charset="0"/>
              <a:ea typeface="+mn-lt"/>
              <a:cs typeface="+mn-lt"/>
            </a:endParaRPr>
          </a:p>
        </p:txBody>
      </p:sp>
      <p:sp>
        <p:nvSpPr>
          <p:cNvPr id="4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553200"/>
            <a:ext cx="2133600" cy="3048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45" name="Title 1"/>
          <p:cNvSpPr>
            <a:spLocks noGrp="1"/>
          </p:cNvSpPr>
          <p:nvPr>
            <p:ph type="title"/>
          </p:nvPr>
        </p:nvSpPr>
        <p:spPr>
          <a:xfrm>
            <a:off x="372518" y="1000919"/>
            <a:ext cx="8229600" cy="533400"/>
          </a:xfrm>
        </p:spPr>
        <p:txBody>
          <a:bodyPr>
            <a:noAutofit/>
          </a:bodyPr>
          <a:lstStyle/>
          <a:p>
            <a:r>
              <a:rPr lang="en-US" sz="2800" dirty="0" smtClean="0"/>
              <a:t>Calculation of Head</a:t>
            </a:r>
            <a:endParaRPr lang="en-US" sz="28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80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7" dur="8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8" dur="80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80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93" dur="80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94" dur="80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80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5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20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5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000"/>
                            </p:stCondLst>
                            <p:childTnLst>
                              <p:par>
                                <p:cTn id="12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0" dur="20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000"/>
                            </p:stCondLst>
                            <p:childTnLst>
                              <p:par>
                                <p:cTn id="14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00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20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2000"/>
                            </p:stCondLst>
                            <p:childTnLst>
                              <p:par>
                                <p:cTn id="16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00"/>
                            </p:stCondLst>
                            <p:childTnLst>
                              <p:par>
                                <p:cTn id="17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84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2000"/>
                            </p:stCondLst>
                            <p:childTnLst>
                              <p:par>
                                <p:cTn id="18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000"/>
                            </p:stCondLst>
                            <p:childTnLst>
                              <p:par>
                                <p:cTn id="19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 animBg="1"/>
      <p:bldP spid="17" grpId="0"/>
      <p:bldP spid="18" grpId="0"/>
      <p:bldP spid="19" grpId="0" animBg="1"/>
      <p:bldP spid="20" grpId="0"/>
      <p:bldP spid="21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30" grpId="0" animBg="1"/>
      <p:bldP spid="31" grpId="0" animBg="1"/>
      <p:bldP spid="33" grpId="0"/>
      <p:bldP spid="34" grpId="0"/>
      <p:bldP spid="35" grpId="0"/>
      <p:bldP spid="36" grpId="0"/>
      <p:bldP spid="37" grpId="0" animBg="1"/>
      <p:bldP spid="38" grpId="0"/>
      <p:bldP spid="39" grpId="0" build="p"/>
      <p:bldP spid="39" grpId="1" build="p"/>
      <p:bldP spid="41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BFF23DB2-A892-423C-85B0-6D9B37334594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226557"/>
            <a:ext cx="4294818" cy="27881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906" y="1633988"/>
            <a:ext cx="4232821" cy="13483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244754"/>
            <a:ext cx="4077076" cy="2788175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4386779" y="4374176"/>
            <a:ext cx="533400" cy="637156"/>
          </a:xfrm>
          <a:prstGeom prst="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72518" y="1000919"/>
            <a:ext cx="8229600" cy="533400"/>
          </a:xfrm>
          <a:prstGeom prst="rect">
            <a:avLst/>
          </a:prstGeom>
        </p:spPr>
        <p:txBody>
          <a:bodyPr anchor="b" anchorCtr="0">
            <a:noAutofit/>
            <a:scene3d>
              <a:camera prst="orthographicFront"/>
              <a:lightRig rig="soft" dir="t">
                <a:rot lat="0" lon="0" rev="2100000"/>
              </a:lightRig>
            </a:scene3d>
            <a:sp3d prstMaterial="matte">
              <a:bevelT w="38100" h="38100"/>
            </a:sp3d>
          </a:bodyPr>
          <a:lstStyle>
            <a:defPPr>
              <a:defRPr sz="4400">
                <a:solidFill>
                  <a:schemeClr val="tx2">
                    <a:shade val="85000"/>
                    <a:satMod val="150000"/>
                  </a:schemeClr>
                </a:solidFill>
                <a:latin typeface="+mj-lt"/>
                <a:ea typeface="+mj-ea"/>
                <a:cs typeface="+mj-cs"/>
              </a:defRPr>
            </a:defPPr>
            <a:lvl1pPr algn="ctr" eaLnBrk="1" hangingPunct="1">
              <a:buNone/>
              <a:defRPr lang="en-US" sz="4800" b="1" strike="noStrike" kern="1200" baseline="0">
                <a:solidFill>
                  <a:schemeClr val="tx2">
                    <a:shade val="85000"/>
                    <a:satMod val="150000"/>
                  </a:schemeClr>
                </a:solidFill>
                <a:effectLst>
                  <a:outerShdw blurRad="63500" dist="38100" dir="8220000" algn="tl" rotWithShape="0">
                    <a:srgbClr val="000000">
                      <a:alpha val="30000"/>
                    </a:srgbClr>
                  </a:outerShdw>
                </a:effectLst>
                <a:latin typeface="Tw Cen MT" panose="020B0602020104020603" pitchFamily="34" charset="0"/>
                <a:ea typeface="+mj-lt"/>
                <a:cs typeface="+mj-lt"/>
              </a:defRPr>
            </a:lvl1pPr>
          </a:lstStyle>
          <a:p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Flow Nets in Anisotropic Soil</a:t>
            </a:r>
            <a:endParaRPr lang="en-US" sz="2800" dirty="0">
              <a:solidFill>
                <a:schemeClr val="bg2">
                  <a:lumMod val="1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34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998944"/>
            <a:ext cx="2133600" cy="304800"/>
          </a:xfrm>
        </p:spPr>
        <p:txBody>
          <a:bodyPr>
            <a:normAutofit fontScale="92500" lnSpcReduction="20000"/>
          </a:bodyPr>
          <a:lstStyle/>
          <a:p>
            <a:fld id="{BFF23DB2-A892-423C-85B0-6D9B3733459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51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5800" y="1981200"/>
            <a:ext cx="38298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rate of seepage is given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by:</a:t>
            </a:r>
            <a:endParaRPr lang="fa-I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2518" y="3965850"/>
            <a:ext cx="831428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Scaled Figure,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baseline="-6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=8 and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baseline="-6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2.5 (the lowermost flow channel has a width-to-length ratio of 0.5). So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endParaRPr lang="fa-IR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626150" y="2647335"/>
                <a:ext cx="3618426" cy="7954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en-US" sz="2800" b="1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e>
                            <m:sub>
                              <m:r>
                                <a:rPr lang="en-US" sz="2800" b="1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e>
                            <m:sub>
                              <m:r>
                                <a:rPr lang="en-US" sz="2800" b="1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sub>
                          </m:sSub>
                        </m:e>
                      </m:rad>
                      <m:r>
                        <a:rPr lang="en-US" sz="2800" b="1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𝐇</m:t>
                      </m:r>
                      <m:d>
                        <m:dPr>
                          <m:ctrlPr>
                            <a:rPr lang="en-US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𝐍</m:t>
                                  </m:r>
                                </m:e>
                                <m:sub>
                                  <m:r>
                                    <a:rPr lang="en-US" sz="2800" b="1" i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𝐟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𝐍</m:t>
                                  </m:r>
                                </m:e>
                                <m:sub>
                                  <m:r>
                                    <a:rPr lang="en-US" sz="2800" b="1" i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𝐝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8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150" y="2647335"/>
                <a:ext cx="3618426" cy="79547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>
            <a:spLocks/>
          </p:cNvSpPr>
          <p:nvPr/>
        </p:nvSpPr>
        <p:spPr>
          <a:xfrm>
            <a:off x="372518" y="1093172"/>
            <a:ext cx="8229600" cy="533400"/>
          </a:xfrm>
          <a:prstGeom prst="rect">
            <a:avLst/>
          </a:prstGeom>
        </p:spPr>
        <p:txBody>
          <a:bodyPr anchor="b" anchorCtr="0">
            <a:noAutofit/>
            <a:scene3d>
              <a:camera prst="orthographicFront"/>
              <a:lightRig rig="soft" dir="t">
                <a:rot lat="0" lon="0" rev="2100000"/>
              </a:lightRig>
            </a:scene3d>
            <a:sp3d prstMaterial="matte">
              <a:bevelT w="38100" h="38100"/>
            </a:sp3d>
          </a:bodyPr>
          <a:lstStyle>
            <a:defPPr>
              <a:defRPr sz="4400">
                <a:solidFill>
                  <a:schemeClr val="tx2">
                    <a:shade val="85000"/>
                    <a:satMod val="150000"/>
                  </a:schemeClr>
                </a:solidFill>
                <a:latin typeface="+mj-lt"/>
                <a:ea typeface="+mj-ea"/>
                <a:cs typeface="+mj-cs"/>
              </a:defRPr>
            </a:defPPr>
            <a:lvl1pPr algn="ctr" eaLnBrk="1" hangingPunct="1">
              <a:buNone/>
              <a:defRPr lang="en-US" sz="4800" b="1" strike="noStrike" kern="1200" baseline="0">
                <a:solidFill>
                  <a:schemeClr val="tx2">
                    <a:shade val="85000"/>
                    <a:satMod val="150000"/>
                  </a:schemeClr>
                </a:solidFill>
                <a:effectLst>
                  <a:outerShdw blurRad="63500" dist="38100" dir="8220000" algn="tl" rotWithShape="0">
                    <a:srgbClr val="000000">
                      <a:alpha val="30000"/>
                    </a:srgbClr>
                  </a:outerShdw>
                </a:effectLst>
                <a:latin typeface="Tw Cen MT" panose="020B0602020104020603" pitchFamily="34" charset="0"/>
                <a:ea typeface="+mj-lt"/>
                <a:cs typeface="+mj-lt"/>
              </a:defRPr>
            </a:lvl1pPr>
          </a:lstStyle>
          <a:p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Flow Nets in Anisotropic Soil</a:t>
            </a:r>
            <a:endParaRPr lang="en-US" sz="2800" dirty="0">
              <a:solidFill>
                <a:schemeClr val="bg2">
                  <a:lumMod val="1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82463" y="5197642"/>
                <a:ext cx="8305800" cy="9061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400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𝟕𝟐𝟖</m:t>
                          </m:r>
                          <m:r>
                            <a:rPr lang="en-US" sz="24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24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𝟒𝟓𝟔</m:t>
                          </m:r>
                        </m:e>
                      </m:rad>
                      <m:r>
                        <a:rPr lang="en-US" sz="2400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2400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400" b="1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1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num>
                            <m:den>
                              <m:r>
                                <a:rPr lang="en-US" sz="2400" b="1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</m:e>
                      </m:d>
                      <m:r>
                        <a:rPr lang="en-US" sz="2400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2400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𝟔𝟔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p>
                              <m:r>
                                <a:rPr lang="en-US" sz="2400" b="1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num>
                        <m:den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𝒅𝒂𝒚</m:t>
                          </m:r>
                          <m:r>
                            <a:rPr lang="en-US" sz="24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den>
                      </m:f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63" y="5197642"/>
                <a:ext cx="8305800" cy="90614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8794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BFF23DB2-A892-423C-85B0-6D9B37334594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2518" y="1000919"/>
            <a:ext cx="8314282" cy="533400"/>
          </a:xfrm>
        </p:spPr>
        <p:txBody>
          <a:bodyPr>
            <a:noAutofit/>
          </a:bodyPr>
          <a:lstStyle/>
          <a:p>
            <a:pPr lvl="0"/>
            <a:r>
              <a:rPr lang="en-US" sz="240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Mathematical Solution for Seepage</a:t>
            </a:r>
            <a:endParaRPr lang="en-AU" sz="2400" dirty="0"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7259" y="1905000"/>
            <a:ext cx="7924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seepage under several simple hydraulic structures can be solved mathematically.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Harr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1962) has analyzed many such conditions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The following graph shows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non-dimensional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plot for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the rate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of seepage around a single row of sheet piles.</a:t>
            </a:r>
            <a:endParaRPr lang="fa-IR" sz="2400" u="sng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45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BFF23DB2-A892-423C-85B0-6D9B37334594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538" y="1709269"/>
            <a:ext cx="4284242" cy="469669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72518" y="1000919"/>
            <a:ext cx="8314282" cy="533400"/>
          </a:xfrm>
          <a:prstGeom prst="rect">
            <a:avLst/>
          </a:prstGeom>
        </p:spPr>
        <p:txBody>
          <a:bodyPr anchor="b" anchorCtr="0">
            <a:noAutofit/>
            <a:scene3d>
              <a:camera prst="orthographicFront"/>
              <a:lightRig rig="soft" dir="t">
                <a:rot lat="0" lon="0" rev="2100000"/>
              </a:lightRig>
            </a:scene3d>
            <a:sp3d prstMaterial="matte">
              <a:bevelT w="38100" h="38100"/>
            </a:sp3d>
          </a:bodyPr>
          <a:lstStyle>
            <a:defPPr>
              <a:defRPr sz="4400">
                <a:solidFill>
                  <a:schemeClr val="tx2">
                    <a:shade val="85000"/>
                    <a:satMod val="150000"/>
                  </a:schemeClr>
                </a:solidFill>
                <a:latin typeface="+mj-lt"/>
                <a:ea typeface="+mj-ea"/>
                <a:cs typeface="+mj-cs"/>
              </a:defRPr>
            </a:defPPr>
            <a:lvl1pPr algn="ctr" eaLnBrk="1" hangingPunct="1">
              <a:buNone/>
              <a:defRPr lang="en-US" sz="4800" b="1" strike="noStrike" kern="1200" baseline="0">
                <a:solidFill>
                  <a:schemeClr val="tx2">
                    <a:shade val="85000"/>
                    <a:satMod val="150000"/>
                  </a:schemeClr>
                </a:solidFill>
                <a:effectLst>
                  <a:outerShdw blurRad="63500" dist="38100" dir="8220000" algn="tl" rotWithShape="0">
                    <a:srgbClr val="000000">
                      <a:alpha val="30000"/>
                    </a:srgbClr>
                  </a:outerShdw>
                </a:effectLst>
                <a:latin typeface="Tw Cen MT" panose="020B0602020104020603" pitchFamily="34" charset="0"/>
                <a:ea typeface="+mj-lt"/>
                <a:cs typeface="+mj-lt"/>
              </a:defRPr>
            </a:lvl1pPr>
          </a:lstStyle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Mathematical Solution for Seepage</a:t>
            </a:r>
            <a:endParaRPr lang="en-US" sz="2400" dirty="0"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5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BFF23DB2-A892-423C-85B0-6D9B37334594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67259" y="1905000"/>
            <a:ext cx="7924800" cy="2239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a similar manner,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the following graph is a  non-dimensional 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plot for the rate of seepage under a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dam. The depth of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penetration of the sheet pile is S, and the thickness of the permeable soil layer is T.</a:t>
            </a:r>
            <a:endParaRPr lang="fa-IR" sz="2400" u="sng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72518" y="1000919"/>
            <a:ext cx="8314282" cy="533400"/>
          </a:xfrm>
          <a:prstGeom prst="rect">
            <a:avLst/>
          </a:prstGeom>
        </p:spPr>
        <p:txBody>
          <a:bodyPr anchor="b" anchorCtr="0">
            <a:noAutofit/>
            <a:scene3d>
              <a:camera prst="orthographicFront"/>
              <a:lightRig rig="soft" dir="t">
                <a:rot lat="0" lon="0" rev="2100000"/>
              </a:lightRig>
            </a:scene3d>
            <a:sp3d prstMaterial="matte">
              <a:bevelT w="38100" h="38100"/>
            </a:sp3d>
          </a:bodyPr>
          <a:lstStyle>
            <a:defPPr>
              <a:defRPr sz="4400">
                <a:solidFill>
                  <a:schemeClr val="tx2">
                    <a:shade val="85000"/>
                    <a:satMod val="150000"/>
                  </a:schemeClr>
                </a:solidFill>
                <a:latin typeface="+mj-lt"/>
                <a:ea typeface="+mj-ea"/>
                <a:cs typeface="+mj-cs"/>
              </a:defRPr>
            </a:defPPr>
            <a:lvl1pPr algn="ctr" eaLnBrk="1" hangingPunct="1">
              <a:buNone/>
              <a:defRPr lang="en-US" sz="4800" b="1" strike="noStrike" kern="1200" baseline="0">
                <a:solidFill>
                  <a:schemeClr val="tx2">
                    <a:shade val="85000"/>
                    <a:satMod val="150000"/>
                  </a:schemeClr>
                </a:solidFill>
                <a:effectLst>
                  <a:outerShdw blurRad="63500" dist="38100" dir="8220000" algn="tl" rotWithShape="0">
                    <a:srgbClr val="000000">
                      <a:alpha val="30000"/>
                    </a:srgbClr>
                  </a:outerShdw>
                </a:effectLst>
                <a:latin typeface="Tw Cen MT" panose="020B0602020104020603" pitchFamily="34" charset="0"/>
                <a:ea typeface="+mj-lt"/>
                <a:cs typeface="+mj-lt"/>
              </a:defRPr>
            </a:lvl1pPr>
          </a:lstStyle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Mathematical Solution for Seepage</a:t>
            </a:r>
            <a:endParaRPr lang="en-US" sz="2400" dirty="0"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07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BFF23DB2-A892-423C-85B0-6D9B37334594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2" y="2168045"/>
            <a:ext cx="7147458" cy="37514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71" y="1750966"/>
            <a:ext cx="6533599" cy="4203143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72518" y="1000919"/>
            <a:ext cx="8314282" cy="533400"/>
          </a:xfrm>
          <a:prstGeom prst="rect">
            <a:avLst/>
          </a:prstGeom>
        </p:spPr>
        <p:txBody>
          <a:bodyPr anchor="b" anchorCtr="0">
            <a:noAutofit/>
            <a:scene3d>
              <a:camera prst="orthographicFront"/>
              <a:lightRig rig="soft" dir="t">
                <a:rot lat="0" lon="0" rev="2100000"/>
              </a:lightRig>
            </a:scene3d>
            <a:sp3d prstMaterial="matte">
              <a:bevelT w="38100" h="38100"/>
            </a:sp3d>
          </a:bodyPr>
          <a:lstStyle>
            <a:defPPr>
              <a:defRPr sz="4400">
                <a:solidFill>
                  <a:schemeClr val="tx2">
                    <a:shade val="85000"/>
                    <a:satMod val="150000"/>
                  </a:schemeClr>
                </a:solidFill>
                <a:latin typeface="+mj-lt"/>
                <a:ea typeface="+mj-ea"/>
                <a:cs typeface="+mj-cs"/>
              </a:defRPr>
            </a:defPPr>
            <a:lvl1pPr algn="ctr" eaLnBrk="1" hangingPunct="1">
              <a:buNone/>
              <a:defRPr lang="en-US" sz="4800" b="1" strike="noStrike" kern="1200" baseline="0">
                <a:solidFill>
                  <a:schemeClr val="tx2">
                    <a:shade val="85000"/>
                    <a:satMod val="150000"/>
                  </a:schemeClr>
                </a:solidFill>
                <a:effectLst>
                  <a:outerShdw blurRad="63500" dist="38100" dir="8220000" algn="tl" rotWithShape="0">
                    <a:srgbClr val="000000">
                      <a:alpha val="30000"/>
                    </a:srgbClr>
                  </a:outerShdw>
                </a:effectLst>
                <a:latin typeface="Tw Cen MT" panose="020B0602020104020603" pitchFamily="34" charset="0"/>
                <a:ea typeface="+mj-lt"/>
                <a:cs typeface="+mj-lt"/>
              </a:defRPr>
            </a:lvl1pPr>
          </a:lstStyle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Mathematical Solution for Seepage</a:t>
            </a:r>
            <a:endParaRPr lang="en-US" sz="2400" dirty="0"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22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BFF23DB2-A892-423C-85B0-6D9B3733459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56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2518" y="1000919"/>
            <a:ext cx="8314282" cy="533400"/>
          </a:xfrm>
        </p:spPr>
        <p:txBody>
          <a:bodyPr>
            <a:noAutofit/>
          </a:bodyPr>
          <a:lstStyle/>
          <a:p>
            <a:pPr lvl="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Mathematical Solution for Seepage</a:t>
            </a:r>
            <a:endParaRPr lang="en-AU" sz="2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67258" y="1905000"/>
                <a:ext cx="8043341" cy="31242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400" u="sng" dirty="0" smtClean="0">
                    <a:solidFill>
                      <a:srgbClr val="00B0F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Example 3: </a:t>
                </a:r>
              </a:p>
              <a:p>
                <a:pPr algn="just"/>
                <a:endParaRPr lang="en-US" sz="2400" u="sng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Given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; the width of the dam, B =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6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m; length of the 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dam, L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120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m; S =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3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m; </a:t>
                </a:r>
                <a14:m>
                  <m:oMath xmlns:m="http://schemas.openxmlformats.org/officeDocument/2006/math">
                    <m:acc>
                      <m:accPr>
                        <m:chr m:val="́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400" i="0" dirty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acc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=6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m; x =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2.4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m; and H</a:t>
                </a:r>
                <a:r>
                  <a:rPr lang="en-US" sz="2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-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H</a:t>
                </a:r>
                <a:r>
                  <a:rPr lang="en-US" sz="2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5 m. If the 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hydraulic conductivity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of the permeable layer is 0.008 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cm/s,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estimate the seepage 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under the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dam (Q) in 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en-US" sz="2400" baseline="10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/day.</a:t>
                </a:r>
                <a:r>
                  <a:rPr lang="en-US" sz="2400" u="sng" dirty="0" smtClean="0">
                    <a:solidFill>
                      <a:srgbClr val="00B0F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fa-IR" sz="2400" u="sng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58" y="1905000"/>
                <a:ext cx="8043341" cy="3124200"/>
              </a:xfrm>
              <a:prstGeom prst="rect">
                <a:avLst/>
              </a:prstGeom>
              <a:blipFill rotWithShape="0">
                <a:blip r:embed="rId2"/>
                <a:stretch>
                  <a:fillRect l="-1137" t="-1367" r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680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BFF23DB2-A892-423C-85B0-6D9B37334594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2518" y="1000919"/>
            <a:ext cx="8314282" cy="533400"/>
          </a:xfrm>
        </p:spPr>
        <p:txBody>
          <a:bodyPr>
            <a:noAutofit/>
          </a:bodyPr>
          <a:lstStyle/>
          <a:p>
            <a:pPr lvl="0"/>
            <a:r>
              <a:rPr lang="en-US" sz="2400" dirty="0"/>
              <a:t>Mathematical Solution for Seepage</a:t>
            </a:r>
            <a:endParaRPr lang="en-AU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7259" y="1905000"/>
            <a:ext cx="7924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u="sng" dirty="0" smtClean="0">
                <a:solidFill>
                  <a:srgbClr val="00B0F0"/>
                </a:solidFill>
                <a:latin typeface="Tw Cen MT" panose="020B0602020104020603" pitchFamily="34" charset="0"/>
              </a:rPr>
              <a:t>Example 3: </a:t>
            </a:r>
          </a:p>
          <a:p>
            <a:pPr algn="just"/>
            <a:endParaRPr lang="en-US" sz="2400" u="sng" dirty="0">
              <a:solidFill>
                <a:srgbClr val="00B0F0"/>
              </a:solidFill>
              <a:latin typeface="Tw Cen MT" panose="020B06020201040206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30" y="2514600"/>
            <a:ext cx="7147458" cy="375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3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BFF23DB2-A892-423C-85B0-6D9B3733459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58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2518" y="1000919"/>
            <a:ext cx="8314282" cy="533400"/>
          </a:xfrm>
        </p:spPr>
        <p:txBody>
          <a:bodyPr>
            <a:noAutofit/>
          </a:bodyPr>
          <a:lstStyle/>
          <a:p>
            <a:pPr lvl="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Mathematical Solution for Seepage</a:t>
            </a:r>
            <a:endParaRPr lang="en-AU" sz="2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2465387" y="3581400"/>
            <a:ext cx="558705" cy="300037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3" r="5530"/>
          <a:stretch/>
        </p:blipFill>
        <p:spPr>
          <a:xfrm>
            <a:off x="3290037" y="2065628"/>
            <a:ext cx="5606686" cy="391469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4819020" y="4383473"/>
            <a:ext cx="0" cy="796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980820" y="4383473"/>
            <a:ext cx="838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69119" y="2260901"/>
                <a:ext cx="2026132" cy="7938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𝐓</m:t>
                              </m:r>
                            </m:e>
                            <m:sup>
                              <m:r>
                                <a:rPr lang="en-US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  <m:r>
                        <a:rPr lang="en-US" sz="2400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24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  <m:r>
                        <a:rPr lang="en-US" sz="2400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119" y="2260901"/>
                <a:ext cx="2026132" cy="79380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69119" y="3355281"/>
                <a:ext cx="2026132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𝐒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𝐓</m:t>
                              </m:r>
                            </m:e>
                            <m:sup>
                              <m:r>
                                <a:rPr lang="en-US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  <m:r>
                        <a:rPr lang="en-US" sz="2400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24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  <m:r>
                        <a:rPr lang="en-US" sz="2400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119" y="3355281"/>
                <a:ext cx="2026132" cy="7861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69119" y="4469740"/>
                <a:ext cx="2203295" cy="7862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num>
                        <m:den>
                          <m:r>
                            <a:rPr lang="en-US" sz="24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den>
                      </m:f>
                      <m:r>
                        <a:rPr lang="en-US" sz="2400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24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sz="2400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119" y="4469740"/>
                <a:ext cx="2203295" cy="78624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911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BFF23DB2-A892-423C-85B0-6D9B3733459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59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2518" y="1000919"/>
            <a:ext cx="8314282" cy="533400"/>
          </a:xfrm>
        </p:spPr>
        <p:txBody>
          <a:bodyPr>
            <a:noAutofit/>
          </a:bodyPr>
          <a:lstStyle/>
          <a:p>
            <a:pPr lvl="0"/>
            <a:r>
              <a:rPr 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Mathematical Solution for Seepage</a:t>
            </a:r>
            <a:endParaRPr lang="en-AU" sz="2400" dirty="0">
              <a:solidFill>
                <a:schemeClr val="bg2">
                  <a:lumMod val="2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4790718" y="3085759"/>
            <a:ext cx="558705" cy="30003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4790717" y="3102709"/>
            <a:ext cx="558705" cy="300037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407435" y="1765260"/>
                <a:ext cx="2026132" cy="7938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𝐓</m:t>
                              </m:r>
                            </m:e>
                            <m:sup>
                              <m:r>
                                <a:rPr lang="en-US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  <m:r>
                        <a:rPr lang="en-US" sz="2400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24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  <m:r>
                        <a:rPr lang="en-US" sz="2400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435" y="1765260"/>
                <a:ext cx="2026132" cy="79380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407435" y="2859640"/>
                <a:ext cx="2026132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𝐒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𝐓</m:t>
                              </m:r>
                            </m:e>
                            <m:sup>
                              <m:r>
                                <a:rPr lang="en-US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  <m:r>
                        <a:rPr lang="en-US" sz="2400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24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  <m:r>
                        <a:rPr lang="en-US" sz="2400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435" y="2859640"/>
                <a:ext cx="2026132" cy="78617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407435" y="3974099"/>
                <a:ext cx="2203295" cy="7862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num>
                        <m:den>
                          <m:r>
                            <a:rPr lang="en-US" sz="24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den>
                      </m:f>
                      <m:r>
                        <a:rPr lang="en-US" sz="2400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24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sz="2400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435" y="3974099"/>
                <a:ext cx="2203295" cy="78624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486400" y="2809498"/>
                <a:ext cx="2223366" cy="8363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𝐪</m:t>
                          </m:r>
                        </m:num>
                        <m:den>
                          <m:r>
                            <a:rPr lang="en-US" sz="2800" b="1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𝐤𝐇</m:t>
                          </m:r>
                        </m:den>
                      </m:f>
                      <m:r>
                        <a:rPr lang="en-US" sz="2800" b="1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800" b="1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800" b="1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𝟑𝟕𝟖</m:t>
                      </m:r>
                    </m:oMath>
                  </m:oMathPara>
                </a14:m>
                <a:endParaRPr lang="en-US" sz="28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2809498"/>
                <a:ext cx="2223366" cy="83631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81630" y="4944163"/>
                <a:ext cx="8458200" cy="12868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𝐐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𝐪𝐋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𝟑𝟕𝟖𝐤𝐇𝐋</m:t>
                      </m:r>
                    </m:oMath>
                  </m:oMathPara>
                </a14:m>
                <a:endParaRPr lang="en-US" sz="2400" b="1" i="0" dirty="0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𝐐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𝟑𝟕𝟖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4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𝟎𝟎𝟖</m:t>
                          </m:r>
                          <m:r>
                            <a:rPr lang="en-US" sz="24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</m:e>
                            <m:sup>
                              <m:r>
                                <a:rPr lang="en-US" sz="24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4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𝟔𝟎</m:t>
                          </m:r>
                          <m:r>
                            <a:rPr lang="en-US" sz="24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𝟔𝟎</m:t>
                          </m:r>
                          <m:r>
                            <a:rPr lang="en-US" sz="24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𝟐𝟒</m:t>
                          </m:r>
                        </m:e>
                      </m:d>
                      <m:d>
                        <m:dPr>
                          <m:ctrlP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  <m:d>
                        <m:dPr>
                          <m:ctrlP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𝟏𝟐𝟎</m:t>
                          </m:r>
                        </m:e>
                      </m:d>
                    </m:oMath>
                  </m:oMathPara>
                </a14:m>
                <a:endParaRPr lang="en-US" sz="2400" b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𝐐</m:t>
                      </m:r>
                      <m:r>
                        <a:rPr lang="en-US" sz="2400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400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𝟏𝟓𝟔𝟕</m:t>
                      </m:r>
                      <m:f>
                        <m:fPr>
                          <m:type m:val="lin"/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sz="2400" b="1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𝐦</m:t>
                              </m:r>
                            </m:e>
                            <m:sup>
                              <m:r>
                                <a:rPr lang="en-US" sz="2400" b="1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num>
                        <m:den>
                          <m:r>
                            <a:rPr lang="en-US" sz="24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den>
                      </m:f>
                      <m:r>
                        <a:rPr lang="en-US" sz="2400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𝐚𝐲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30" y="4944163"/>
                <a:ext cx="8458200" cy="1286827"/>
              </a:xfrm>
              <a:prstGeom prst="rect">
                <a:avLst/>
              </a:prstGeom>
              <a:blipFill rotWithShape="0">
                <a:blip r:embed="rId6"/>
                <a:stretch>
                  <a:fillRect b="-66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337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0600"/>
            <a:ext cx="8229600" cy="533400"/>
          </a:xfrm>
        </p:spPr>
        <p:txBody>
          <a:bodyPr>
            <a:noAutofit/>
          </a:bodyPr>
          <a:lstStyle/>
          <a:p>
            <a:r>
              <a:rPr lang="en-US" sz="2800" dirty="0"/>
              <a:t>Laplace’s Equation of Continuity</a:t>
            </a:r>
            <a:endParaRPr lang="en-US" sz="2800" dirty="0">
              <a:latin typeface="Algerian" panose="04020705040A02060702" pitchFamily="8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BFF23DB2-A892-423C-85B0-6D9B37334594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52600"/>
            <a:ext cx="7658100" cy="463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6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BFF23DB2-A892-423C-85B0-6D9B37334594}" type="slidenum">
              <a:rPr lang="en-US" sz="160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60</a:t>
            </a:fld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55620" y="336338"/>
            <a:ext cx="8763000" cy="6907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0" name="Group 3"/>
          <p:cNvGrpSpPr>
            <a:grpSpLocks/>
          </p:cNvGrpSpPr>
          <p:nvPr/>
        </p:nvGrpSpPr>
        <p:grpSpPr bwMode="auto">
          <a:xfrm>
            <a:off x="3924837" y="2876907"/>
            <a:ext cx="4953000" cy="3694113"/>
            <a:chOff x="2400" y="1680"/>
            <a:chExt cx="3120" cy="2327"/>
          </a:xfrm>
        </p:grpSpPr>
        <p:grpSp>
          <p:nvGrpSpPr>
            <p:cNvPr id="61" name="Group 4"/>
            <p:cNvGrpSpPr>
              <a:grpSpLocks/>
            </p:cNvGrpSpPr>
            <p:nvPr/>
          </p:nvGrpSpPr>
          <p:grpSpPr bwMode="auto">
            <a:xfrm>
              <a:off x="2400" y="2679"/>
              <a:ext cx="3120" cy="1114"/>
              <a:chOff x="1248" y="2592"/>
              <a:chExt cx="3888" cy="1392"/>
            </a:xfrm>
          </p:grpSpPr>
          <p:sp>
            <p:nvSpPr>
              <p:cNvPr id="90" name="Rectangle 5" descr="Recycled paper"/>
              <p:cNvSpPr>
                <a:spLocks noChangeArrowheads="1"/>
              </p:cNvSpPr>
              <p:nvPr/>
            </p:nvSpPr>
            <p:spPr bwMode="auto">
              <a:xfrm>
                <a:off x="1248" y="2880"/>
                <a:ext cx="3888" cy="1104"/>
              </a:xfrm>
              <a:prstGeom prst="rect">
                <a:avLst/>
              </a:pr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" name="Rectangle 6" descr="Recycled paper"/>
              <p:cNvSpPr>
                <a:spLocks noChangeArrowheads="1"/>
              </p:cNvSpPr>
              <p:nvPr/>
            </p:nvSpPr>
            <p:spPr bwMode="auto">
              <a:xfrm>
                <a:off x="1248" y="2592"/>
                <a:ext cx="1056" cy="288"/>
              </a:xfrm>
              <a:prstGeom prst="rect">
                <a:avLst/>
              </a:pr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2" name="Rectangle 7" descr="Recycled paper"/>
              <p:cNvSpPr>
                <a:spLocks noChangeArrowheads="1"/>
              </p:cNvSpPr>
              <p:nvPr/>
            </p:nvSpPr>
            <p:spPr bwMode="auto">
              <a:xfrm>
                <a:off x="4176" y="2592"/>
                <a:ext cx="960" cy="288"/>
              </a:xfrm>
              <a:prstGeom prst="rect">
                <a:avLst/>
              </a:pr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2" name="Group 8"/>
            <p:cNvGrpSpPr>
              <a:grpSpLocks/>
            </p:cNvGrpSpPr>
            <p:nvPr/>
          </p:nvGrpSpPr>
          <p:grpSpPr bwMode="auto">
            <a:xfrm>
              <a:off x="2400" y="1680"/>
              <a:ext cx="3120" cy="2327"/>
              <a:chOff x="2400" y="1680"/>
              <a:chExt cx="3120" cy="2327"/>
            </a:xfrm>
          </p:grpSpPr>
          <p:grpSp>
            <p:nvGrpSpPr>
              <p:cNvPr id="63" name="Group 9"/>
              <p:cNvGrpSpPr>
                <a:grpSpLocks/>
              </p:cNvGrpSpPr>
              <p:nvPr/>
            </p:nvGrpSpPr>
            <p:grpSpPr bwMode="auto">
              <a:xfrm>
                <a:off x="2400" y="3794"/>
                <a:ext cx="3120" cy="213"/>
                <a:chOff x="2400" y="3794"/>
                <a:chExt cx="3120" cy="213"/>
              </a:xfrm>
            </p:grpSpPr>
            <p:sp>
              <p:nvSpPr>
                <p:cNvPr id="88" name="Rectangle 10" descr="Diagonal brick"/>
                <p:cNvSpPr>
                  <a:spLocks noChangeArrowheads="1"/>
                </p:cNvSpPr>
                <p:nvPr/>
              </p:nvSpPr>
              <p:spPr bwMode="auto">
                <a:xfrm>
                  <a:off x="2400" y="3794"/>
                  <a:ext cx="3120" cy="192"/>
                </a:xfrm>
                <a:prstGeom prst="rect">
                  <a:avLst/>
                </a:prstGeom>
                <a:pattFill prst="diagBrick">
                  <a:fgClr>
                    <a:srgbClr val="DDDDDD"/>
                  </a:fgClr>
                  <a:bgClr>
                    <a:schemeClr val="bg1"/>
                  </a:bgClr>
                </a:patt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9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3286" y="3794"/>
                  <a:ext cx="1466" cy="2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sz="1600">
                      <a:latin typeface="Arial" panose="020B0604020202020204" pitchFamily="34" charset="0"/>
                      <a:cs typeface="Arial" panose="020B0604020202020204" pitchFamily="34" charset="0"/>
                    </a:rPr>
                    <a:t>impervious strata</a:t>
                  </a:r>
                  <a:endParaRPr lang="en-AU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64" name="Group 12"/>
              <p:cNvGrpSpPr>
                <a:grpSpLocks/>
              </p:cNvGrpSpPr>
              <p:nvPr/>
            </p:nvGrpSpPr>
            <p:grpSpPr bwMode="auto">
              <a:xfrm>
                <a:off x="3247" y="1680"/>
                <a:ext cx="1503" cy="1230"/>
                <a:chOff x="2304" y="1344"/>
                <a:chExt cx="1872" cy="1536"/>
              </a:xfrm>
            </p:grpSpPr>
            <p:grpSp>
              <p:nvGrpSpPr>
                <p:cNvPr id="83" name="Group 13"/>
                <p:cNvGrpSpPr>
                  <a:grpSpLocks/>
                </p:cNvGrpSpPr>
                <p:nvPr/>
              </p:nvGrpSpPr>
              <p:grpSpPr bwMode="auto">
                <a:xfrm>
                  <a:off x="2304" y="1344"/>
                  <a:ext cx="1872" cy="1536"/>
                  <a:chOff x="1824" y="1320"/>
                  <a:chExt cx="2160" cy="1608"/>
                </a:xfrm>
              </p:grpSpPr>
              <p:sp>
                <p:nvSpPr>
                  <p:cNvPr id="85" name="Freeform 14" descr="Wide upward diagonal"/>
                  <p:cNvSpPr>
                    <a:spLocks/>
                  </p:cNvSpPr>
                  <p:nvPr/>
                </p:nvSpPr>
                <p:spPr bwMode="auto">
                  <a:xfrm>
                    <a:off x="1824" y="1320"/>
                    <a:ext cx="2160" cy="1080"/>
                  </a:xfrm>
                  <a:custGeom>
                    <a:avLst/>
                    <a:gdLst/>
                    <a:ahLst/>
                    <a:cxnLst>
                      <a:cxn ang="0">
                        <a:pos x="0" y="24"/>
                      </a:cxn>
                      <a:cxn ang="0">
                        <a:pos x="192" y="24"/>
                      </a:cxn>
                      <a:cxn ang="0">
                        <a:pos x="624" y="72"/>
                      </a:cxn>
                      <a:cxn ang="0">
                        <a:pos x="1104" y="456"/>
                      </a:cxn>
                      <a:cxn ang="0">
                        <a:pos x="1680" y="792"/>
                      </a:cxn>
                      <a:cxn ang="0">
                        <a:pos x="2160" y="1080"/>
                      </a:cxn>
                    </a:cxnLst>
                    <a:rect l="0" t="0" r="r" b="b"/>
                    <a:pathLst>
                      <a:path w="2160" h="1080">
                        <a:moveTo>
                          <a:pt x="0" y="24"/>
                        </a:moveTo>
                        <a:cubicBezTo>
                          <a:pt x="44" y="20"/>
                          <a:pt x="88" y="16"/>
                          <a:pt x="192" y="24"/>
                        </a:cubicBezTo>
                        <a:cubicBezTo>
                          <a:pt x="296" y="32"/>
                          <a:pt x="472" y="0"/>
                          <a:pt x="624" y="72"/>
                        </a:cubicBezTo>
                        <a:cubicBezTo>
                          <a:pt x="776" y="144"/>
                          <a:pt x="928" y="336"/>
                          <a:pt x="1104" y="456"/>
                        </a:cubicBezTo>
                        <a:cubicBezTo>
                          <a:pt x="1280" y="576"/>
                          <a:pt x="1504" y="688"/>
                          <a:pt x="1680" y="792"/>
                        </a:cubicBezTo>
                        <a:cubicBezTo>
                          <a:pt x="1856" y="896"/>
                          <a:pt x="2008" y="988"/>
                          <a:pt x="2160" y="1080"/>
                        </a:cubicBezTo>
                      </a:path>
                    </a:pathLst>
                  </a:custGeom>
                  <a:pattFill prst="wdUpDiag">
                    <a:fgClr>
                      <a:schemeClr val="bg1"/>
                    </a:fgClr>
                    <a:bgClr>
                      <a:srgbClr val="BCC2C4"/>
                    </a:bgClr>
                  </a:patt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/>
                  <a:lstStyle/>
                  <a:p>
                    <a:endParaRPr lang="en-US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6" name="Rectangle 15" descr="Wide upward diagonal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2400"/>
                    <a:ext cx="2160" cy="528"/>
                  </a:xfrm>
                  <a:prstGeom prst="rect">
                    <a:avLst/>
                  </a:prstGeom>
                  <a:pattFill prst="wdUpDiag">
                    <a:fgClr>
                      <a:schemeClr val="bg1"/>
                    </a:fgClr>
                    <a:bgClr>
                      <a:srgbClr val="BCC2C4"/>
                    </a:bgClr>
                  </a:patt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7" name="AutoShape 16" descr="Wide upward diagonal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1344"/>
                    <a:ext cx="2160" cy="1056"/>
                  </a:xfrm>
                  <a:prstGeom prst="rtTriangle">
                    <a:avLst/>
                  </a:prstGeom>
                  <a:pattFill prst="wdUpDiag">
                    <a:fgClr>
                      <a:schemeClr val="bg1"/>
                    </a:fgClr>
                    <a:bgClr>
                      <a:srgbClr val="BCC2C4"/>
                    </a:bgClr>
                  </a:patt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84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2544" y="2353"/>
                  <a:ext cx="1153" cy="50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concrete dam</a:t>
                  </a:r>
                  <a:endParaRPr lang="en-AU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65" name="Group 18"/>
              <p:cNvGrpSpPr>
                <a:grpSpLocks/>
              </p:cNvGrpSpPr>
              <p:nvPr/>
            </p:nvGrpSpPr>
            <p:grpSpPr bwMode="auto">
              <a:xfrm>
                <a:off x="2400" y="1834"/>
                <a:ext cx="3120" cy="845"/>
                <a:chOff x="1248" y="1536"/>
                <a:chExt cx="3888" cy="1056"/>
              </a:xfrm>
            </p:grpSpPr>
            <p:sp>
              <p:nvSpPr>
                <p:cNvPr id="81" name="Rectangle 19" descr="Dashed horizontal"/>
                <p:cNvSpPr>
                  <a:spLocks noChangeArrowheads="1"/>
                </p:cNvSpPr>
                <p:nvPr/>
              </p:nvSpPr>
              <p:spPr bwMode="auto">
                <a:xfrm>
                  <a:off x="1248" y="1536"/>
                  <a:ext cx="1056" cy="1056"/>
                </a:xfrm>
                <a:prstGeom prst="rect">
                  <a:avLst/>
                </a:prstGeom>
                <a:pattFill prst="dashHorz">
                  <a:fgClr>
                    <a:srgbClr val="3333FF"/>
                  </a:fgClr>
                  <a:bgClr>
                    <a:srgbClr val="D3F5FF"/>
                  </a:bgClr>
                </a:patt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2" name="Rectangle 20" descr="Dashed horizontal"/>
                <p:cNvSpPr>
                  <a:spLocks noChangeArrowheads="1"/>
                </p:cNvSpPr>
                <p:nvPr/>
              </p:nvSpPr>
              <p:spPr bwMode="auto">
                <a:xfrm>
                  <a:off x="4176" y="2448"/>
                  <a:ext cx="960" cy="144"/>
                </a:xfrm>
                <a:prstGeom prst="rect">
                  <a:avLst/>
                </a:prstGeom>
                <a:pattFill prst="dashHorz">
                  <a:fgClr>
                    <a:srgbClr val="3333FF"/>
                  </a:fgClr>
                  <a:bgClr>
                    <a:srgbClr val="D3F5FF"/>
                  </a:bgClr>
                </a:patt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66" name="Group 21"/>
              <p:cNvGrpSpPr>
                <a:grpSpLocks/>
              </p:cNvGrpSpPr>
              <p:nvPr/>
            </p:nvGrpSpPr>
            <p:grpSpPr bwMode="auto">
              <a:xfrm>
                <a:off x="2400" y="2679"/>
                <a:ext cx="3120" cy="1115"/>
                <a:chOff x="1248" y="2592"/>
                <a:chExt cx="3888" cy="1392"/>
              </a:xfrm>
            </p:grpSpPr>
            <p:sp>
              <p:nvSpPr>
                <p:cNvPr id="67" name="Line 22"/>
                <p:cNvSpPr>
                  <a:spLocks noChangeShapeType="1"/>
                </p:cNvSpPr>
                <p:nvPr/>
              </p:nvSpPr>
              <p:spPr bwMode="auto">
                <a:xfrm>
                  <a:off x="1248" y="2592"/>
                  <a:ext cx="1056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8" name="Line 23"/>
                <p:cNvSpPr>
                  <a:spLocks noChangeShapeType="1"/>
                </p:cNvSpPr>
                <p:nvPr/>
              </p:nvSpPr>
              <p:spPr bwMode="auto">
                <a:xfrm>
                  <a:off x="4176" y="2592"/>
                  <a:ext cx="960" cy="0"/>
                </a:xfrm>
                <a:prstGeom prst="line">
                  <a:avLst/>
                </a:prstGeom>
                <a:noFill/>
                <a:ln w="25400">
                  <a:solidFill>
                    <a:schemeClr val="tx2"/>
                  </a:solidFill>
                  <a:round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69" name="Group 24"/>
                <p:cNvGrpSpPr>
                  <a:grpSpLocks/>
                </p:cNvGrpSpPr>
                <p:nvPr/>
              </p:nvGrpSpPr>
              <p:grpSpPr bwMode="auto">
                <a:xfrm>
                  <a:off x="1248" y="2592"/>
                  <a:ext cx="3888" cy="1392"/>
                  <a:chOff x="1248" y="2592"/>
                  <a:chExt cx="3888" cy="1392"/>
                </a:xfrm>
              </p:grpSpPr>
              <p:sp>
                <p:nvSpPr>
                  <p:cNvPr id="70" name="Freeform 25"/>
                  <p:cNvSpPr>
                    <a:spLocks/>
                  </p:cNvSpPr>
                  <p:nvPr/>
                </p:nvSpPr>
                <p:spPr bwMode="auto">
                  <a:xfrm>
                    <a:off x="1584" y="2592"/>
                    <a:ext cx="3312" cy="864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48" y="288"/>
                      </a:cxn>
                      <a:cxn ang="0">
                        <a:pos x="288" y="576"/>
                      </a:cxn>
                      <a:cxn ang="0">
                        <a:pos x="720" y="816"/>
                      </a:cxn>
                      <a:cxn ang="0">
                        <a:pos x="1488" y="912"/>
                      </a:cxn>
                      <a:cxn ang="0">
                        <a:pos x="2352" y="864"/>
                      </a:cxn>
                      <a:cxn ang="0">
                        <a:pos x="2832" y="672"/>
                      </a:cxn>
                      <a:cxn ang="0">
                        <a:pos x="3168" y="384"/>
                      </a:cxn>
                      <a:cxn ang="0">
                        <a:pos x="3312" y="0"/>
                      </a:cxn>
                    </a:cxnLst>
                    <a:rect l="0" t="0" r="r" b="b"/>
                    <a:pathLst>
                      <a:path w="3312" h="920">
                        <a:moveTo>
                          <a:pt x="0" y="0"/>
                        </a:moveTo>
                        <a:cubicBezTo>
                          <a:pt x="0" y="96"/>
                          <a:pt x="0" y="192"/>
                          <a:pt x="48" y="288"/>
                        </a:cubicBezTo>
                        <a:cubicBezTo>
                          <a:pt x="96" y="384"/>
                          <a:pt x="176" y="488"/>
                          <a:pt x="288" y="576"/>
                        </a:cubicBezTo>
                        <a:cubicBezTo>
                          <a:pt x="400" y="664"/>
                          <a:pt x="520" y="760"/>
                          <a:pt x="720" y="816"/>
                        </a:cubicBezTo>
                        <a:cubicBezTo>
                          <a:pt x="920" y="872"/>
                          <a:pt x="1216" y="904"/>
                          <a:pt x="1488" y="912"/>
                        </a:cubicBezTo>
                        <a:cubicBezTo>
                          <a:pt x="1760" y="920"/>
                          <a:pt x="2128" y="904"/>
                          <a:pt x="2352" y="864"/>
                        </a:cubicBezTo>
                        <a:cubicBezTo>
                          <a:pt x="2576" y="824"/>
                          <a:pt x="2696" y="752"/>
                          <a:pt x="2832" y="672"/>
                        </a:cubicBezTo>
                        <a:cubicBezTo>
                          <a:pt x="2968" y="592"/>
                          <a:pt x="3088" y="496"/>
                          <a:pt x="3168" y="384"/>
                        </a:cubicBezTo>
                        <a:cubicBezTo>
                          <a:pt x="3248" y="272"/>
                          <a:pt x="3280" y="136"/>
                          <a:pt x="3312" y="0"/>
                        </a:cubicBezTo>
                      </a:path>
                    </a:pathLst>
                  </a:custGeom>
                  <a:noFill/>
                  <a:ln w="22225">
                    <a:solidFill>
                      <a:srgbClr val="0000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/>
                  <a:lstStyle/>
                  <a:p>
                    <a:endParaRPr lang="en-US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1" name="Freeform 26"/>
                  <p:cNvSpPr>
                    <a:spLocks/>
                  </p:cNvSpPr>
                  <p:nvPr/>
                </p:nvSpPr>
                <p:spPr bwMode="auto">
                  <a:xfrm>
                    <a:off x="2392" y="2880"/>
                    <a:ext cx="208" cy="1104"/>
                  </a:xfrm>
                  <a:custGeom>
                    <a:avLst/>
                    <a:gdLst/>
                    <a:ahLst/>
                    <a:cxnLst>
                      <a:cxn ang="0">
                        <a:pos x="200" y="0"/>
                      </a:cxn>
                      <a:cxn ang="0">
                        <a:pos x="200" y="144"/>
                      </a:cxn>
                      <a:cxn ang="0">
                        <a:pos x="152" y="288"/>
                      </a:cxn>
                      <a:cxn ang="0">
                        <a:pos x="104" y="384"/>
                      </a:cxn>
                      <a:cxn ang="0">
                        <a:pos x="56" y="528"/>
                      </a:cxn>
                      <a:cxn ang="0">
                        <a:pos x="8" y="864"/>
                      </a:cxn>
                      <a:cxn ang="0">
                        <a:pos x="8" y="960"/>
                      </a:cxn>
                      <a:cxn ang="0">
                        <a:pos x="8" y="1104"/>
                      </a:cxn>
                    </a:cxnLst>
                    <a:rect l="0" t="0" r="r" b="b"/>
                    <a:pathLst>
                      <a:path w="208" h="1104">
                        <a:moveTo>
                          <a:pt x="200" y="0"/>
                        </a:moveTo>
                        <a:cubicBezTo>
                          <a:pt x="204" y="48"/>
                          <a:pt x="208" y="96"/>
                          <a:pt x="200" y="144"/>
                        </a:cubicBezTo>
                        <a:cubicBezTo>
                          <a:pt x="192" y="192"/>
                          <a:pt x="168" y="248"/>
                          <a:pt x="152" y="288"/>
                        </a:cubicBezTo>
                        <a:cubicBezTo>
                          <a:pt x="136" y="328"/>
                          <a:pt x="120" y="344"/>
                          <a:pt x="104" y="384"/>
                        </a:cubicBezTo>
                        <a:cubicBezTo>
                          <a:pt x="88" y="424"/>
                          <a:pt x="72" y="448"/>
                          <a:pt x="56" y="528"/>
                        </a:cubicBezTo>
                        <a:cubicBezTo>
                          <a:pt x="40" y="608"/>
                          <a:pt x="16" y="792"/>
                          <a:pt x="8" y="864"/>
                        </a:cubicBezTo>
                        <a:cubicBezTo>
                          <a:pt x="0" y="936"/>
                          <a:pt x="8" y="920"/>
                          <a:pt x="8" y="960"/>
                        </a:cubicBezTo>
                        <a:cubicBezTo>
                          <a:pt x="8" y="1000"/>
                          <a:pt x="8" y="1052"/>
                          <a:pt x="8" y="1104"/>
                        </a:cubicBezTo>
                      </a:path>
                    </a:pathLst>
                  </a:custGeom>
                  <a:noFill/>
                  <a:ln w="25400">
                    <a:solidFill>
                      <a:srgbClr val="6D545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/>
                  <a:lstStyle/>
                  <a:p>
                    <a:endParaRPr lang="en-US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2" name="Freeform 27"/>
                  <p:cNvSpPr>
                    <a:spLocks/>
                  </p:cNvSpPr>
                  <p:nvPr/>
                </p:nvSpPr>
                <p:spPr bwMode="auto">
                  <a:xfrm>
                    <a:off x="1584" y="2880"/>
                    <a:ext cx="720" cy="1104"/>
                  </a:xfrm>
                  <a:custGeom>
                    <a:avLst/>
                    <a:gdLst/>
                    <a:ahLst/>
                    <a:cxnLst>
                      <a:cxn ang="0">
                        <a:pos x="720" y="0"/>
                      </a:cxn>
                      <a:cxn ang="0">
                        <a:pos x="576" y="96"/>
                      </a:cxn>
                      <a:cxn ang="0">
                        <a:pos x="432" y="192"/>
                      </a:cxn>
                      <a:cxn ang="0">
                        <a:pos x="288" y="336"/>
                      </a:cxn>
                      <a:cxn ang="0">
                        <a:pos x="144" y="576"/>
                      </a:cxn>
                      <a:cxn ang="0">
                        <a:pos x="48" y="864"/>
                      </a:cxn>
                      <a:cxn ang="0">
                        <a:pos x="0" y="1104"/>
                      </a:cxn>
                    </a:cxnLst>
                    <a:rect l="0" t="0" r="r" b="b"/>
                    <a:pathLst>
                      <a:path w="720" h="1104">
                        <a:moveTo>
                          <a:pt x="720" y="0"/>
                        </a:moveTo>
                        <a:cubicBezTo>
                          <a:pt x="672" y="32"/>
                          <a:pt x="624" y="64"/>
                          <a:pt x="576" y="96"/>
                        </a:cubicBezTo>
                        <a:cubicBezTo>
                          <a:pt x="528" y="128"/>
                          <a:pt x="480" y="152"/>
                          <a:pt x="432" y="192"/>
                        </a:cubicBezTo>
                        <a:cubicBezTo>
                          <a:pt x="384" y="232"/>
                          <a:pt x="336" y="272"/>
                          <a:pt x="288" y="336"/>
                        </a:cubicBezTo>
                        <a:cubicBezTo>
                          <a:pt x="240" y="400"/>
                          <a:pt x="184" y="488"/>
                          <a:pt x="144" y="576"/>
                        </a:cubicBezTo>
                        <a:cubicBezTo>
                          <a:pt x="104" y="664"/>
                          <a:pt x="72" y="776"/>
                          <a:pt x="48" y="864"/>
                        </a:cubicBezTo>
                        <a:cubicBezTo>
                          <a:pt x="24" y="952"/>
                          <a:pt x="12" y="1028"/>
                          <a:pt x="0" y="1104"/>
                        </a:cubicBezTo>
                      </a:path>
                    </a:pathLst>
                  </a:custGeom>
                  <a:noFill/>
                  <a:ln w="25400">
                    <a:solidFill>
                      <a:schemeClr val="tx2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/>
                  <a:lstStyle/>
                  <a:p>
                    <a:endParaRPr lang="en-US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3" name="Freeform 28"/>
                  <p:cNvSpPr>
                    <a:spLocks/>
                  </p:cNvSpPr>
                  <p:nvPr/>
                </p:nvSpPr>
                <p:spPr bwMode="auto">
                  <a:xfrm>
                    <a:off x="2976" y="2880"/>
                    <a:ext cx="96" cy="1104"/>
                  </a:xfrm>
                  <a:custGeom>
                    <a:avLst/>
                    <a:gdLst/>
                    <a:ahLst/>
                    <a:cxnLst>
                      <a:cxn ang="0">
                        <a:pos x="104" y="0"/>
                      </a:cxn>
                      <a:cxn ang="0">
                        <a:pos x="104" y="240"/>
                      </a:cxn>
                      <a:cxn ang="0">
                        <a:pos x="56" y="432"/>
                      </a:cxn>
                      <a:cxn ang="0">
                        <a:pos x="8" y="720"/>
                      </a:cxn>
                      <a:cxn ang="0">
                        <a:pos x="8" y="1104"/>
                      </a:cxn>
                    </a:cxnLst>
                    <a:rect l="0" t="0" r="r" b="b"/>
                    <a:pathLst>
                      <a:path w="112" h="1104">
                        <a:moveTo>
                          <a:pt x="104" y="0"/>
                        </a:moveTo>
                        <a:cubicBezTo>
                          <a:pt x="108" y="84"/>
                          <a:pt x="112" y="168"/>
                          <a:pt x="104" y="240"/>
                        </a:cubicBezTo>
                        <a:cubicBezTo>
                          <a:pt x="96" y="312"/>
                          <a:pt x="72" y="352"/>
                          <a:pt x="56" y="432"/>
                        </a:cubicBezTo>
                        <a:cubicBezTo>
                          <a:pt x="40" y="512"/>
                          <a:pt x="16" y="608"/>
                          <a:pt x="8" y="720"/>
                        </a:cubicBezTo>
                        <a:cubicBezTo>
                          <a:pt x="0" y="832"/>
                          <a:pt x="8" y="1040"/>
                          <a:pt x="8" y="1104"/>
                        </a:cubicBezTo>
                      </a:path>
                    </a:pathLst>
                  </a:custGeom>
                  <a:noFill/>
                  <a:ln w="25400">
                    <a:solidFill>
                      <a:schemeClr val="tx2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/>
                  <a:lstStyle/>
                  <a:p>
                    <a:endParaRPr lang="en-US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4" name="Freeform 29"/>
                  <p:cNvSpPr>
                    <a:spLocks/>
                  </p:cNvSpPr>
                  <p:nvPr/>
                </p:nvSpPr>
                <p:spPr bwMode="auto">
                  <a:xfrm flipV="1">
                    <a:off x="3504" y="2880"/>
                    <a:ext cx="96" cy="1104"/>
                  </a:xfrm>
                  <a:custGeom>
                    <a:avLst/>
                    <a:gdLst/>
                    <a:ahLst/>
                    <a:cxnLst>
                      <a:cxn ang="0">
                        <a:pos x="104" y="0"/>
                      </a:cxn>
                      <a:cxn ang="0">
                        <a:pos x="104" y="240"/>
                      </a:cxn>
                      <a:cxn ang="0">
                        <a:pos x="56" y="432"/>
                      </a:cxn>
                      <a:cxn ang="0">
                        <a:pos x="8" y="720"/>
                      </a:cxn>
                      <a:cxn ang="0">
                        <a:pos x="8" y="1104"/>
                      </a:cxn>
                    </a:cxnLst>
                    <a:rect l="0" t="0" r="r" b="b"/>
                    <a:pathLst>
                      <a:path w="112" h="1104">
                        <a:moveTo>
                          <a:pt x="104" y="0"/>
                        </a:moveTo>
                        <a:cubicBezTo>
                          <a:pt x="108" y="84"/>
                          <a:pt x="112" y="168"/>
                          <a:pt x="104" y="240"/>
                        </a:cubicBezTo>
                        <a:cubicBezTo>
                          <a:pt x="96" y="312"/>
                          <a:pt x="72" y="352"/>
                          <a:pt x="56" y="432"/>
                        </a:cubicBezTo>
                        <a:cubicBezTo>
                          <a:pt x="40" y="512"/>
                          <a:pt x="16" y="608"/>
                          <a:pt x="8" y="720"/>
                        </a:cubicBezTo>
                        <a:cubicBezTo>
                          <a:pt x="0" y="832"/>
                          <a:pt x="8" y="1040"/>
                          <a:pt x="8" y="1104"/>
                        </a:cubicBezTo>
                      </a:path>
                    </a:pathLst>
                  </a:custGeom>
                  <a:noFill/>
                  <a:ln w="25400">
                    <a:solidFill>
                      <a:schemeClr val="tx2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/>
                  <a:lstStyle/>
                  <a:p>
                    <a:endParaRPr lang="en-US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5" name="Freeform 30"/>
                  <p:cNvSpPr>
                    <a:spLocks/>
                  </p:cNvSpPr>
                  <p:nvPr/>
                </p:nvSpPr>
                <p:spPr bwMode="auto">
                  <a:xfrm flipH="1">
                    <a:off x="4176" y="2832"/>
                    <a:ext cx="720" cy="1152"/>
                  </a:xfrm>
                  <a:custGeom>
                    <a:avLst/>
                    <a:gdLst/>
                    <a:ahLst/>
                    <a:cxnLst>
                      <a:cxn ang="0">
                        <a:pos x="720" y="0"/>
                      </a:cxn>
                      <a:cxn ang="0">
                        <a:pos x="576" y="96"/>
                      </a:cxn>
                      <a:cxn ang="0">
                        <a:pos x="432" y="192"/>
                      </a:cxn>
                      <a:cxn ang="0">
                        <a:pos x="288" y="336"/>
                      </a:cxn>
                      <a:cxn ang="0">
                        <a:pos x="144" y="576"/>
                      </a:cxn>
                      <a:cxn ang="0">
                        <a:pos x="48" y="864"/>
                      </a:cxn>
                      <a:cxn ang="0">
                        <a:pos x="0" y="1104"/>
                      </a:cxn>
                    </a:cxnLst>
                    <a:rect l="0" t="0" r="r" b="b"/>
                    <a:pathLst>
                      <a:path w="720" h="1104">
                        <a:moveTo>
                          <a:pt x="720" y="0"/>
                        </a:moveTo>
                        <a:cubicBezTo>
                          <a:pt x="672" y="32"/>
                          <a:pt x="624" y="64"/>
                          <a:pt x="576" y="96"/>
                        </a:cubicBezTo>
                        <a:cubicBezTo>
                          <a:pt x="528" y="128"/>
                          <a:pt x="480" y="152"/>
                          <a:pt x="432" y="192"/>
                        </a:cubicBezTo>
                        <a:cubicBezTo>
                          <a:pt x="384" y="232"/>
                          <a:pt x="336" y="272"/>
                          <a:pt x="288" y="336"/>
                        </a:cubicBezTo>
                        <a:cubicBezTo>
                          <a:pt x="240" y="400"/>
                          <a:pt x="184" y="488"/>
                          <a:pt x="144" y="576"/>
                        </a:cubicBezTo>
                        <a:cubicBezTo>
                          <a:pt x="104" y="664"/>
                          <a:pt x="72" y="776"/>
                          <a:pt x="48" y="864"/>
                        </a:cubicBezTo>
                        <a:cubicBezTo>
                          <a:pt x="24" y="952"/>
                          <a:pt x="12" y="1028"/>
                          <a:pt x="0" y="1104"/>
                        </a:cubicBezTo>
                      </a:path>
                    </a:pathLst>
                  </a:custGeom>
                  <a:noFill/>
                  <a:ln w="25400">
                    <a:solidFill>
                      <a:schemeClr val="tx2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/>
                  <a:lstStyle/>
                  <a:p>
                    <a:endParaRPr lang="en-US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6" name="Freeform 31"/>
                  <p:cNvSpPr>
                    <a:spLocks/>
                  </p:cNvSpPr>
                  <p:nvPr/>
                </p:nvSpPr>
                <p:spPr bwMode="auto">
                  <a:xfrm flipH="1">
                    <a:off x="3936" y="2880"/>
                    <a:ext cx="208" cy="1104"/>
                  </a:xfrm>
                  <a:custGeom>
                    <a:avLst/>
                    <a:gdLst/>
                    <a:ahLst/>
                    <a:cxnLst>
                      <a:cxn ang="0">
                        <a:pos x="200" y="0"/>
                      </a:cxn>
                      <a:cxn ang="0">
                        <a:pos x="200" y="144"/>
                      </a:cxn>
                      <a:cxn ang="0">
                        <a:pos x="152" y="288"/>
                      </a:cxn>
                      <a:cxn ang="0">
                        <a:pos x="104" y="384"/>
                      </a:cxn>
                      <a:cxn ang="0">
                        <a:pos x="56" y="528"/>
                      </a:cxn>
                      <a:cxn ang="0">
                        <a:pos x="8" y="864"/>
                      </a:cxn>
                      <a:cxn ang="0">
                        <a:pos x="8" y="960"/>
                      </a:cxn>
                      <a:cxn ang="0">
                        <a:pos x="8" y="1104"/>
                      </a:cxn>
                    </a:cxnLst>
                    <a:rect l="0" t="0" r="r" b="b"/>
                    <a:pathLst>
                      <a:path w="208" h="1104">
                        <a:moveTo>
                          <a:pt x="200" y="0"/>
                        </a:moveTo>
                        <a:cubicBezTo>
                          <a:pt x="204" y="48"/>
                          <a:pt x="208" y="96"/>
                          <a:pt x="200" y="144"/>
                        </a:cubicBezTo>
                        <a:cubicBezTo>
                          <a:pt x="192" y="192"/>
                          <a:pt x="168" y="248"/>
                          <a:pt x="152" y="288"/>
                        </a:cubicBezTo>
                        <a:cubicBezTo>
                          <a:pt x="136" y="328"/>
                          <a:pt x="120" y="344"/>
                          <a:pt x="104" y="384"/>
                        </a:cubicBezTo>
                        <a:cubicBezTo>
                          <a:pt x="88" y="424"/>
                          <a:pt x="72" y="448"/>
                          <a:pt x="56" y="528"/>
                        </a:cubicBezTo>
                        <a:cubicBezTo>
                          <a:pt x="40" y="608"/>
                          <a:pt x="16" y="792"/>
                          <a:pt x="8" y="864"/>
                        </a:cubicBezTo>
                        <a:cubicBezTo>
                          <a:pt x="0" y="936"/>
                          <a:pt x="8" y="920"/>
                          <a:pt x="8" y="960"/>
                        </a:cubicBezTo>
                        <a:cubicBezTo>
                          <a:pt x="8" y="1000"/>
                          <a:pt x="8" y="1052"/>
                          <a:pt x="8" y="1104"/>
                        </a:cubicBezTo>
                      </a:path>
                    </a:pathLst>
                  </a:custGeom>
                  <a:noFill/>
                  <a:ln w="25400">
                    <a:solidFill>
                      <a:srgbClr val="6D545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/>
                  <a:lstStyle/>
                  <a:p>
                    <a:endParaRPr lang="en-US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7" name="Line 32"/>
                  <p:cNvSpPr>
                    <a:spLocks noChangeShapeType="1"/>
                  </p:cNvSpPr>
                  <p:nvPr/>
                </p:nvSpPr>
                <p:spPr bwMode="auto">
                  <a:xfrm>
                    <a:off x="2304" y="2592"/>
                    <a:ext cx="0" cy="288"/>
                  </a:xfrm>
                  <a:prstGeom prst="line">
                    <a:avLst/>
                  </a:prstGeom>
                  <a:noFill/>
                  <a:ln w="25400">
                    <a:solidFill>
                      <a:srgbClr val="3333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/>
                  <a:lstStyle/>
                  <a:p>
                    <a:endParaRPr lang="en-US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8" name="Line 33"/>
                  <p:cNvSpPr>
                    <a:spLocks noChangeShapeType="1"/>
                  </p:cNvSpPr>
                  <p:nvPr/>
                </p:nvSpPr>
                <p:spPr bwMode="auto">
                  <a:xfrm>
                    <a:off x="2304" y="2880"/>
                    <a:ext cx="1872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3333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/>
                  <a:lstStyle/>
                  <a:p>
                    <a:endParaRPr lang="en-US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9" name="Line 3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176" y="2592"/>
                    <a:ext cx="0" cy="288"/>
                  </a:xfrm>
                  <a:prstGeom prst="line">
                    <a:avLst/>
                  </a:prstGeom>
                  <a:noFill/>
                  <a:ln w="25400">
                    <a:solidFill>
                      <a:srgbClr val="3333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/>
                  <a:lstStyle/>
                  <a:p>
                    <a:endParaRPr lang="en-US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0" name="Line 35"/>
                  <p:cNvSpPr>
                    <a:spLocks noChangeShapeType="1"/>
                  </p:cNvSpPr>
                  <p:nvPr/>
                </p:nvSpPr>
                <p:spPr bwMode="auto">
                  <a:xfrm>
                    <a:off x="1248" y="3984"/>
                    <a:ext cx="3888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3333FF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/>
                  <a:lstStyle/>
                  <a:p>
                    <a:endParaRPr lang="en-US" sz="1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</p:grpSp>
      </p:grpSp>
      <p:grpSp>
        <p:nvGrpSpPr>
          <p:cNvPr id="93" name="Group 46"/>
          <p:cNvGrpSpPr>
            <a:grpSpLocks/>
          </p:cNvGrpSpPr>
          <p:nvPr/>
        </p:nvGrpSpPr>
        <p:grpSpPr bwMode="auto">
          <a:xfrm>
            <a:off x="7658637" y="3867507"/>
            <a:ext cx="1295400" cy="381000"/>
            <a:chOff x="4752" y="2304"/>
            <a:chExt cx="816" cy="240"/>
          </a:xfrm>
        </p:grpSpPr>
        <p:sp>
          <p:nvSpPr>
            <p:cNvPr id="94" name="Line 44"/>
            <p:cNvSpPr>
              <a:spLocks noChangeShapeType="1"/>
            </p:cNvSpPr>
            <p:nvPr/>
          </p:nvSpPr>
          <p:spPr bwMode="auto">
            <a:xfrm>
              <a:off x="4752" y="2544"/>
              <a:ext cx="816" cy="0"/>
            </a:xfrm>
            <a:prstGeom prst="line">
              <a:avLst/>
            </a:prstGeom>
            <a:noFill/>
            <a:ln w="22225">
              <a:solidFill>
                <a:srgbClr val="339966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Text Box 45"/>
            <p:cNvSpPr txBox="1">
              <a:spLocks noChangeArrowheads="1"/>
            </p:cNvSpPr>
            <p:nvPr/>
          </p:nvSpPr>
          <p:spPr bwMode="auto">
            <a:xfrm>
              <a:off x="4992" y="2304"/>
              <a:ext cx="528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>
                  <a:solidFill>
                    <a:srgbClr val="1E6F0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datum</a:t>
              </a:r>
              <a:endParaRPr lang="en-AU" sz="1600">
                <a:solidFill>
                  <a:srgbClr val="1E6F0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6" name="Group 52"/>
          <p:cNvGrpSpPr>
            <a:grpSpLocks/>
          </p:cNvGrpSpPr>
          <p:nvPr/>
        </p:nvGrpSpPr>
        <p:grpSpPr bwMode="auto">
          <a:xfrm>
            <a:off x="7887237" y="5543914"/>
            <a:ext cx="381000" cy="369888"/>
            <a:chOff x="4896" y="3360"/>
            <a:chExt cx="240" cy="233"/>
          </a:xfrm>
        </p:grpSpPr>
        <p:sp>
          <p:nvSpPr>
            <p:cNvPr id="97" name="Text Box 48"/>
            <p:cNvSpPr txBox="1">
              <a:spLocks noChangeArrowheads="1"/>
            </p:cNvSpPr>
            <p:nvPr/>
          </p:nvSpPr>
          <p:spPr bwMode="auto">
            <a:xfrm>
              <a:off x="4896" y="3360"/>
              <a:ext cx="240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en-A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AutoShape 49"/>
            <p:cNvSpPr>
              <a:spLocks noChangeArrowheads="1"/>
            </p:cNvSpPr>
            <p:nvPr/>
          </p:nvSpPr>
          <p:spPr bwMode="auto">
            <a:xfrm>
              <a:off x="4896" y="3504"/>
              <a:ext cx="48" cy="48"/>
            </a:xfrm>
            <a:prstGeom prst="octagon">
              <a:avLst>
                <a:gd name="adj" fmla="val 29287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9" name="Group 51"/>
          <p:cNvGrpSpPr>
            <a:grpSpLocks/>
          </p:cNvGrpSpPr>
          <p:nvPr/>
        </p:nvGrpSpPr>
        <p:grpSpPr bwMode="auto">
          <a:xfrm>
            <a:off x="7890411" y="4234220"/>
            <a:ext cx="381000" cy="1600200"/>
            <a:chOff x="4848" y="2544"/>
            <a:chExt cx="240" cy="1008"/>
          </a:xfrm>
        </p:grpSpPr>
        <p:sp>
          <p:nvSpPr>
            <p:cNvPr id="100" name="Line 47"/>
            <p:cNvSpPr>
              <a:spLocks noChangeShapeType="1"/>
            </p:cNvSpPr>
            <p:nvPr/>
          </p:nvSpPr>
          <p:spPr bwMode="auto">
            <a:xfrm>
              <a:off x="4848" y="2544"/>
              <a:ext cx="0" cy="10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ffectLst/>
          </p:spPr>
          <p:txBody>
            <a:bodyPr wrap="none"/>
            <a:lstStyle/>
            <a:p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Text Box 50"/>
            <p:cNvSpPr txBox="1">
              <a:spLocks noChangeArrowheads="1"/>
            </p:cNvSpPr>
            <p:nvPr/>
          </p:nvSpPr>
          <p:spPr bwMode="auto">
            <a:xfrm>
              <a:off x="4848" y="2976"/>
              <a:ext cx="240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endParaRPr lang="en-A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2" name="Group 55"/>
          <p:cNvGrpSpPr>
            <a:grpSpLocks/>
          </p:cNvGrpSpPr>
          <p:nvPr/>
        </p:nvGrpSpPr>
        <p:grpSpPr bwMode="auto">
          <a:xfrm>
            <a:off x="7887237" y="3105507"/>
            <a:ext cx="457200" cy="1143000"/>
            <a:chOff x="4944" y="1776"/>
            <a:chExt cx="288" cy="720"/>
          </a:xfrm>
        </p:grpSpPr>
        <p:sp>
          <p:nvSpPr>
            <p:cNvPr id="103" name="Line 53"/>
            <p:cNvSpPr>
              <a:spLocks noChangeShapeType="1"/>
            </p:cNvSpPr>
            <p:nvPr/>
          </p:nvSpPr>
          <p:spPr bwMode="auto">
            <a:xfrm>
              <a:off x="4944" y="1776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ffectLst/>
          </p:spPr>
          <p:txBody>
            <a:bodyPr wrap="none"/>
            <a:lstStyle/>
            <a:p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Text Box 54"/>
            <p:cNvSpPr txBox="1">
              <a:spLocks noChangeArrowheads="1"/>
            </p:cNvSpPr>
            <p:nvPr/>
          </p:nvSpPr>
          <p:spPr bwMode="auto">
            <a:xfrm>
              <a:off x="4944" y="2064"/>
              <a:ext cx="28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h</a:t>
              </a:r>
              <a:endParaRPr lang="en-AU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5" name="Text Box 56"/>
          <p:cNvSpPr txBox="1">
            <a:spLocks noChangeArrowheads="1"/>
          </p:cNvSpPr>
          <p:nvPr/>
        </p:nvSpPr>
        <p:spPr bwMode="auto">
          <a:xfrm>
            <a:off x="3620037" y="4096107"/>
            <a:ext cx="12954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H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A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Text Box 59"/>
          <p:cNvSpPr txBox="1">
            <a:spLocks noChangeArrowheads="1"/>
          </p:cNvSpPr>
          <p:nvPr/>
        </p:nvSpPr>
        <p:spPr bwMode="auto">
          <a:xfrm>
            <a:off x="419637" y="1733907"/>
            <a:ext cx="6324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Total head =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of drops from upstream x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Symbol" charset="2"/>
              </a:rPr>
              <a:t>h</a:t>
            </a:r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7" name="Group 63"/>
          <p:cNvGrpSpPr>
            <a:grpSpLocks/>
          </p:cNvGrpSpPr>
          <p:nvPr/>
        </p:nvGrpSpPr>
        <p:grpSpPr bwMode="auto">
          <a:xfrm>
            <a:off x="4458237" y="5543907"/>
            <a:ext cx="914400" cy="457200"/>
            <a:chOff x="2736" y="3360"/>
            <a:chExt cx="576" cy="288"/>
          </a:xfrm>
        </p:grpSpPr>
        <p:sp>
          <p:nvSpPr>
            <p:cNvPr id="108" name="Arc 61"/>
            <p:cNvSpPr>
              <a:spLocks/>
            </p:cNvSpPr>
            <p:nvPr/>
          </p:nvSpPr>
          <p:spPr bwMode="auto">
            <a:xfrm flipH="1" flipV="1">
              <a:off x="2736" y="3504"/>
              <a:ext cx="576" cy="14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ffectLst/>
          </p:spPr>
          <p:txBody>
            <a:bodyPr wrap="none" anchor="ctr"/>
            <a:lstStyle/>
            <a:p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Rectangle 62"/>
            <p:cNvSpPr>
              <a:spLocks noChangeArrowheads="1"/>
            </p:cNvSpPr>
            <p:nvPr/>
          </p:nvSpPr>
          <p:spPr bwMode="auto">
            <a:xfrm>
              <a:off x="2832" y="3360"/>
              <a:ext cx="26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>
                  <a:latin typeface="Arial" panose="020B0604020202020204" pitchFamily="34" charset="0"/>
                  <a:cs typeface="Arial" panose="020B0604020202020204" pitchFamily="34" charset="0"/>
                  <a:sym typeface="Symbol" charset="2"/>
                </a:rPr>
                <a:t>h</a:t>
              </a:r>
              <a:endParaRPr lang="en-AU" sz="1600">
                <a:latin typeface="Arial" panose="020B0604020202020204" pitchFamily="34" charset="0"/>
                <a:cs typeface="Arial" panose="020B0604020202020204" pitchFamily="34" charset="0"/>
                <a:sym typeface="Symbol" charset="2"/>
              </a:endParaRPr>
            </a:p>
          </p:txBody>
        </p:sp>
      </p:grpSp>
      <p:sp>
        <p:nvSpPr>
          <p:cNvPr id="110" name="Text Box 64"/>
          <p:cNvSpPr txBox="1">
            <a:spLocks noChangeArrowheads="1"/>
          </p:cNvSpPr>
          <p:nvPr/>
        </p:nvSpPr>
        <p:spPr bwMode="auto">
          <a:xfrm>
            <a:off x="419636" y="2267307"/>
            <a:ext cx="479648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Elevation head =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z (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number in this figure)</a:t>
            </a:r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Text Box 65"/>
          <p:cNvSpPr txBox="1">
            <a:spLocks noChangeArrowheads="1"/>
          </p:cNvSpPr>
          <p:nvPr/>
        </p:nvSpPr>
        <p:spPr bwMode="auto">
          <a:xfrm>
            <a:off x="419637" y="2800707"/>
            <a:ext cx="6858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Pressure head = Total head – Elevation head</a:t>
            </a:r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2" name="Group 70"/>
          <p:cNvGrpSpPr>
            <a:grpSpLocks/>
          </p:cNvGrpSpPr>
          <p:nvPr/>
        </p:nvGrpSpPr>
        <p:grpSpPr bwMode="auto">
          <a:xfrm>
            <a:off x="5395509" y="1774047"/>
            <a:ext cx="2438400" cy="1371600"/>
            <a:chOff x="3456" y="840"/>
            <a:chExt cx="1536" cy="864"/>
          </a:xfrm>
        </p:grpSpPr>
        <p:graphicFrame>
          <p:nvGraphicFramePr>
            <p:cNvPr id="113" name="Object 67"/>
            <p:cNvGraphicFramePr>
              <a:graphicFrameLocks noChangeAspect="1"/>
            </p:cNvGraphicFramePr>
            <p:nvPr/>
          </p:nvGraphicFramePr>
          <p:xfrm>
            <a:off x="4272" y="840"/>
            <a:ext cx="720" cy="8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26" name="Equation" r:id="rId4" imgW="380880" imgH="457200" progId="Equation.3">
                    <p:embed/>
                  </p:oleObj>
                </mc:Choice>
                <mc:Fallback>
                  <p:oleObj name="Equation" r:id="rId4" imgW="380880" imgH="457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2" y="840"/>
                          <a:ext cx="720" cy="86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4" name="Arc 69"/>
            <p:cNvSpPr>
              <a:spLocks/>
            </p:cNvSpPr>
            <p:nvPr/>
          </p:nvSpPr>
          <p:spPr bwMode="auto">
            <a:xfrm flipH="1" flipV="1">
              <a:off x="3456" y="1008"/>
              <a:ext cx="768" cy="28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stealth" w="med" len="med"/>
            </a:ln>
            <a:effectLst/>
          </p:spPr>
          <p:txBody>
            <a:bodyPr wrap="none" anchor="ctr"/>
            <a:lstStyle/>
            <a:p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9" name="Title 1"/>
          <p:cNvSpPr>
            <a:spLocks noGrp="1"/>
          </p:cNvSpPr>
          <p:nvPr>
            <p:ph type="title"/>
          </p:nvPr>
        </p:nvSpPr>
        <p:spPr>
          <a:xfrm>
            <a:off x="372518" y="1000919"/>
            <a:ext cx="8229600" cy="533400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Heads at a Point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34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BFF23DB2-A892-423C-85B0-6D9B37334594}" type="slidenum">
              <a:rPr lang="en-US" sz="160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61</a:t>
            </a:fld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55620" y="336338"/>
            <a:ext cx="8763000" cy="6907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1504666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pressure distribution diagram at the base can be obtained from the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equipotential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lines as follows.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4724400" y="1676400"/>
            <a:ext cx="4224048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78854" y="3244807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head loss for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each potential drop is :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1732" y="5223721"/>
            <a:ext cx="4724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Uplift pressure at </a:t>
            </a:r>
            <a:r>
              <a:rPr lang="en-US" sz="16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(left corner of the base) = (Pressure head at </a:t>
            </a:r>
            <a:r>
              <a:rPr lang="en-US" sz="16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 ₓ (</a:t>
            </a:r>
            <a:r>
              <a:rPr lang="el-G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γ</a:t>
            </a:r>
            <a:r>
              <a:rPr lang="en-US" sz="16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)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= [(7+2)-1]</a:t>
            </a:r>
            <a:r>
              <a:rPr lang="el-G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γ</a:t>
            </a:r>
            <a:r>
              <a:rPr lang="en-US" sz="16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=8</a:t>
            </a:r>
            <a:r>
              <a:rPr lang="el-G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γ</a:t>
            </a:r>
            <a:r>
              <a:rPr lang="en-US" sz="16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4243920"/>
              </p:ext>
            </p:extLst>
          </p:nvPr>
        </p:nvGraphicFramePr>
        <p:xfrm>
          <a:off x="1704975" y="4262154"/>
          <a:ext cx="116205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21" name="Equation" r:id="rId5" imgW="774360" imgH="393480" progId="Equation.DSMT4">
                  <p:embed/>
                </p:oleObj>
              </mc:Choice>
              <mc:Fallback>
                <p:oleObj name="Equation" r:id="rId5" imgW="77436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4975" y="4262154"/>
                        <a:ext cx="1162050" cy="590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72518" y="1000919"/>
            <a:ext cx="8229600" cy="533400"/>
          </a:xfrm>
        </p:spPr>
        <p:txBody>
          <a:bodyPr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Uplift Pressure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under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Hydraulic Structures</a:t>
            </a:r>
          </a:p>
        </p:txBody>
      </p:sp>
    </p:spTree>
    <p:extLst>
      <p:ext uri="{BB962C8B-B14F-4D97-AF65-F5344CB8AC3E}">
        <p14:creationId xmlns:p14="http://schemas.microsoft.com/office/powerpoint/2010/main" val="254653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BFF23DB2-A892-423C-85B0-6D9B3733459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62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4953000" y="1676400"/>
            <a:ext cx="3995448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381000" y="1812046"/>
            <a:ext cx="472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Uplift pressure at </a:t>
            </a:r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 b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= (Pressure head at </a:t>
            </a:r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 b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) ₓ (</a:t>
            </a:r>
            <a:r>
              <a:rPr lang="el-G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γ</a:t>
            </a:r>
            <a:r>
              <a:rPr lang="en-US" sz="20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) = [9-2*1]</a:t>
            </a:r>
            <a:r>
              <a:rPr lang="el-G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γ</a:t>
            </a:r>
            <a:r>
              <a:rPr lang="en-US" sz="20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=7</a:t>
            </a:r>
            <a:r>
              <a:rPr lang="el-G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γ</a:t>
            </a:r>
            <a:r>
              <a:rPr lang="en-US" sz="20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1000" y="3293010"/>
            <a:ext cx="472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Uplift pressure at </a:t>
            </a:r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 f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= (Pressure head at </a:t>
            </a:r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) ₓ (</a:t>
            </a:r>
            <a:r>
              <a:rPr lang="el-G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γ</a:t>
            </a:r>
            <a:r>
              <a:rPr lang="en-US" sz="20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) = [9-6*1]</a:t>
            </a:r>
            <a:r>
              <a:rPr lang="el-G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γ</a:t>
            </a:r>
            <a:r>
              <a:rPr lang="en-US" sz="20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=3</a:t>
            </a:r>
            <a:r>
              <a:rPr lang="el-G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γ</a:t>
            </a:r>
            <a:r>
              <a:rPr lang="en-US" sz="20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72518" y="1000919"/>
            <a:ext cx="8229600" cy="533400"/>
          </a:xfrm>
        </p:spPr>
        <p:txBody>
          <a:bodyPr>
            <a:no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Uplift Pressure Under Hydraulic Structures</a:t>
            </a:r>
          </a:p>
        </p:txBody>
      </p:sp>
    </p:spTree>
    <p:extLst>
      <p:ext uri="{BB962C8B-B14F-4D97-AF65-F5344CB8AC3E}">
        <p14:creationId xmlns:p14="http://schemas.microsoft.com/office/powerpoint/2010/main" val="425564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783" y="990601"/>
            <a:ext cx="4669217" cy="3047999"/>
          </a:xfrm>
        </p:spPr>
        <p:txBody>
          <a:bodyPr>
            <a:noAutofit/>
          </a:bodyPr>
          <a:lstStyle/>
          <a:p>
            <a:pPr indent="0" algn="just">
              <a:lnSpc>
                <a:spcPct val="150000"/>
              </a:lnSpc>
              <a:buNone/>
            </a:pPr>
            <a:r>
              <a:rPr lang="en-US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choice question </a:t>
            </a:r>
            <a:r>
              <a:rPr lang="en-US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According to this figure, if h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=6m, H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=2m, H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=1m,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=10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-4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cm/s and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=5x10</a:t>
            </a:r>
            <a:r>
              <a:rPr lang="en-US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-5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cm/s, the pressure head at AB Line (h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 is:</a:t>
            </a:r>
          </a:p>
          <a:p>
            <a:pPr indent="0">
              <a:lnSpc>
                <a:spcPct val="150000"/>
              </a:lnSpc>
              <a:buNone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A. 4m       B. 3m</a:t>
            </a:r>
          </a:p>
          <a:p>
            <a:pPr indent="0">
              <a:lnSpc>
                <a:spcPct val="150000"/>
              </a:lnSpc>
              <a:buNone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C. 2m       D. 1m</a:t>
            </a:r>
          </a:p>
          <a:p>
            <a:pPr indent="0">
              <a:buNone/>
            </a:pPr>
            <a:endParaRPr lang="en-US" b="1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None/>
            </a:pPr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algn="just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23DB2-A892-423C-85B0-6D9B37334594}" type="slidenum">
              <a:rPr lang="en-US" sz="160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63</a:t>
            </a:fld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964" y="1240860"/>
            <a:ext cx="3726872" cy="372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rame 1"/>
          <p:cNvSpPr/>
          <p:nvPr/>
        </p:nvSpPr>
        <p:spPr>
          <a:xfrm>
            <a:off x="1295400" y="2835097"/>
            <a:ext cx="1066800" cy="533400"/>
          </a:xfrm>
          <a:prstGeom prst="frame">
            <a:avLst>
              <a:gd name="adj1" fmla="val 947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447800" y="4227022"/>
                <a:ext cx="2741584" cy="853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en-US" sz="22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𝐤𝐢𝐀</m:t>
                      </m:r>
                      <m:r>
                        <a:rPr lang="en-US" sz="22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𝐤</m:t>
                      </m:r>
                      <m:d>
                        <m:dPr>
                          <m:ctrlPr>
                            <a:rPr lang="en-US" sz="2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  <m:r>
                                <a:rPr lang="en-US" sz="22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num>
                            <m:den>
                              <m:r>
                                <a:rPr lang="en-US" sz="22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𝐋</m:t>
                              </m:r>
                            </m:den>
                          </m:f>
                        </m:e>
                      </m:d>
                      <m:r>
                        <a:rPr lang="en-US" sz="22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</m:oMath>
                  </m:oMathPara>
                </a14:m>
                <a:endParaRPr lang="en-US" sz="22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4227022"/>
                <a:ext cx="2741584" cy="8530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38200" y="5075534"/>
                <a:ext cx="7620000" cy="1410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  <m:sub>
                          <m:r>
                            <a:rPr lang="en-US" sz="22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2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  <m:sub>
                          <m:r>
                            <a:rPr lang="en-US" sz="22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2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sz="22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  <m:r>
                        <a:rPr lang="en-US" sz="22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sSub>
                            <m:sSubPr>
                              <m:ctrlPr>
                                <a:rPr lang="en-US" sz="2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US" sz="22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US" sz="22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2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2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22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22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sz="22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p>
                      </m:sSup>
                      <m:r>
                        <a:rPr lang="en-US" sz="22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sSub>
                            <m:sSubPr>
                              <m:ctrlPr>
                                <a:rPr lang="en-US" sz="2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US" sz="22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sz="22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sz="22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2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</m:oMath>
                  </m:oMathPara>
                </a14:m>
                <a:endParaRPr lang="en-US" sz="2200" b="1" dirty="0" smtClean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endParaRPr lang="en-US" sz="2200" b="1" dirty="0" smtClean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200" b="1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sSub>
                      <m:sSubPr>
                        <m:ctrlPr>
                          <a:rPr lang="en-US" sz="2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sz="22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200" b="1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1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sSub>
                      <m:sSubPr>
                        <m:ctrlPr>
                          <a:rPr lang="en-US" sz="2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sz="22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200" b="1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2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sSub>
                      <m:sSubPr>
                        <m:ctrlPr>
                          <a:rPr lang="en-US" sz="2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sz="22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200" b="1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1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1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r>
                  <a:rPr lang="en-US" sz="2200" b="1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2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𝐡</m:t>
                    </m:r>
                    <m:r>
                      <a:rPr lang="en-US" sz="2200" b="1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1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endParaRPr lang="en-US" sz="22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075534"/>
                <a:ext cx="7620000" cy="141032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644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C49B1C8-5445-442F-9EB3-E29812610B0C}" type="slidenum">
              <a:rPr lang="ar-SA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lang="en-US" altLang="en-US" sz="1400"/>
          </a:p>
        </p:txBody>
      </p:sp>
      <p:pic>
        <p:nvPicPr>
          <p:cNvPr id="2355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05000"/>
            <a:ext cx="7873590" cy="41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588081" y="1216103"/>
            <a:ext cx="5943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en-US" sz="2400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Dam failure due to seepage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1347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C49B1C8-5445-442F-9EB3-E29812610B0C}" type="slidenum">
              <a:rPr lang="ar-SA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lang="en-US" altLang="en-US" sz="140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588081" y="1216103"/>
            <a:ext cx="5943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en-US" sz="2400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Dam failure due to seepage</a:t>
            </a:r>
            <a:endParaRPr lang="en-US" altLang="en-US" sz="2400" dirty="0"/>
          </a:p>
        </p:txBody>
      </p:sp>
      <p:pic>
        <p:nvPicPr>
          <p:cNvPr id="2" name="videoplayback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1905000"/>
            <a:ext cx="67056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9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800B61A-09EF-4451-8F17-87134CA5E993}" type="slidenum">
              <a:rPr lang="ar-SA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lang="en-US" altLang="en-US" sz="1400"/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685800" y="913003"/>
            <a:ext cx="7915275" cy="958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Example of </a:t>
            </a:r>
            <a:r>
              <a:rPr lang="en-US" altLang="en-US" sz="2000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dam failure due to seepage</a:t>
            </a:r>
            <a:r>
              <a:rPr lang="en-US" altLang="en-US" sz="2000" dirty="0" smtClean="0">
                <a:latin typeface="Arial" panose="020B0604020202020204" pitchFamily="34" charset="0"/>
              </a:rPr>
              <a:t>: </a:t>
            </a:r>
            <a:r>
              <a:rPr lang="en-US" altLang="en-US" sz="2000" dirty="0">
                <a:latin typeface="Arial" panose="020B0604020202020204" pitchFamily="34" charset="0"/>
              </a:rPr>
              <a:t>Baldwin Hills dam </a:t>
            </a:r>
            <a:r>
              <a:rPr lang="en-US" altLang="en-US" sz="2000" dirty="0"/>
              <a:t>broke </a:t>
            </a:r>
            <a:r>
              <a:rPr lang="en-US" altLang="en-US" sz="2000" dirty="0" smtClean="0">
                <a:latin typeface="Arial" panose="020B0604020202020204" pitchFamily="34" charset="0"/>
              </a:rPr>
              <a:t>in 1963 due to seepage.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06" y="1996926"/>
            <a:ext cx="6977062" cy="440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800B61A-09EF-4451-8F17-87134CA5E993}" type="slidenum">
              <a:rPr lang="ar-SA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lang="en-US" altLang="en-US" sz="1400"/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685800" y="913003"/>
            <a:ext cx="7915275" cy="958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Example of </a:t>
            </a:r>
            <a:r>
              <a:rPr lang="en-US" altLang="en-US" sz="2000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dam failure due to seepage</a:t>
            </a:r>
            <a:r>
              <a:rPr lang="en-US" altLang="en-US" sz="2000" dirty="0" smtClean="0">
                <a:latin typeface="Arial" panose="020B0604020202020204" pitchFamily="34" charset="0"/>
              </a:rPr>
              <a:t>: </a:t>
            </a:r>
            <a:r>
              <a:rPr lang="en-US" altLang="en-US" sz="2000" dirty="0">
                <a:latin typeface="Arial" panose="020B0604020202020204" pitchFamily="34" charset="0"/>
              </a:rPr>
              <a:t>Baldwin Hills dam </a:t>
            </a:r>
            <a:r>
              <a:rPr lang="en-US" altLang="en-US" sz="2000" dirty="0"/>
              <a:t>broke </a:t>
            </a:r>
            <a:r>
              <a:rPr lang="en-US" altLang="en-US" sz="2000" dirty="0" smtClean="0">
                <a:latin typeface="Arial" panose="020B0604020202020204" pitchFamily="34" charset="0"/>
              </a:rPr>
              <a:t>in 1963 due to seepage.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562866"/>
            <a:ext cx="3564948" cy="27930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929142"/>
            <a:ext cx="4114800" cy="230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1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800B61A-09EF-4451-8F17-87134CA5E993}" type="slidenum">
              <a:rPr lang="ar-SA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lang="en-US" altLang="en-US" sz="1400"/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685800" y="913003"/>
            <a:ext cx="7915275" cy="958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Example of </a:t>
            </a:r>
            <a:r>
              <a:rPr lang="en-US" altLang="en-US" sz="2000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dam failure due to seepage</a:t>
            </a:r>
            <a:r>
              <a:rPr lang="en-US" altLang="en-US" sz="2000" dirty="0" smtClean="0">
                <a:latin typeface="Arial" panose="020B0604020202020204" pitchFamily="34" charset="0"/>
              </a:rPr>
              <a:t>: </a:t>
            </a:r>
            <a:r>
              <a:rPr lang="en-US" altLang="en-US" sz="2000" dirty="0">
                <a:latin typeface="Arial" panose="020B0604020202020204" pitchFamily="34" charset="0"/>
              </a:rPr>
              <a:t>Baldwin Hills dam </a:t>
            </a:r>
            <a:r>
              <a:rPr lang="en-US" altLang="en-US" sz="2000" dirty="0" smtClean="0"/>
              <a:t>broke </a:t>
            </a:r>
            <a:r>
              <a:rPr lang="en-US" altLang="en-US" sz="2000" dirty="0" smtClean="0">
                <a:latin typeface="Arial" panose="020B0604020202020204" pitchFamily="34" charset="0"/>
              </a:rPr>
              <a:t>in 1963 due to seepage.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872" y="2048308"/>
            <a:ext cx="5487129" cy="430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7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800B61A-09EF-4451-8F17-87134CA5E993}" type="slidenum">
              <a:rPr lang="ar-SA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lang="en-US" altLang="en-US" sz="1400"/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685800" y="913003"/>
            <a:ext cx="7915275" cy="958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Example of </a:t>
            </a:r>
            <a:r>
              <a:rPr lang="en-US" altLang="en-US" sz="2000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dam failure due to seepage</a:t>
            </a:r>
            <a:r>
              <a:rPr lang="en-US" altLang="en-US" sz="2000" dirty="0" smtClean="0">
                <a:latin typeface="Arial" panose="020B0604020202020204" pitchFamily="34" charset="0"/>
              </a:rPr>
              <a:t>: </a:t>
            </a:r>
            <a:r>
              <a:rPr lang="en-US" altLang="en-US" sz="2000" dirty="0">
                <a:latin typeface="Arial" panose="020B0604020202020204" pitchFamily="34" charset="0"/>
              </a:rPr>
              <a:t>Baldwin Hills dam </a:t>
            </a:r>
            <a:r>
              <a:rPr lang="en-US" altLang="en-US" sz="2000" dirty="0" smtClean="0"/>
              <a:t>broke </a:t>
            </a:r>
            <a:r>
              <a:rPr lang="en-US" altLang="en-US" sz="2000" dirty="0" smtClean="0">
                <a:latin typeface="Arial" panose="020B0604020202020204" pitchFamily="34" charset="0"/>
              </a:rPr>
              <a:t>in 1963 due to seepage.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103" y="2138338"/>
            <a:ext cx="6542668" cy="414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85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0600"/>
            <a:ext cx="8229600" cy="533400"/>
          </a:xfrm>
        </p:spPr>
        <p:txBody>
          <a:bodyPr>
            <a:noAutofit/>
          </a:bodyPr>
          <a:lstStyle/>
          <a:p>
            <a:r>
              <a:rPr lang="en-US" sz="2800" dirty="0"/>
              <a:t>Laplace’s Equation of Continuity</a:t>
            </a:r>
            <a:endParaRPr lang="en-US" sz="2800" dirty="0">
              <a:latin typeface="Algerian" panose="04020705040A02060702" pitchFamily="8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BFF23DB2-A892-423C-85B0-6D9B37334594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2" name="Picture 31" descr="laplace.jp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3000" y="1789392"/>
            <a:ext cx="6858000" cy="449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13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800B61A-09EF-4451-8F17-87134CA5E993}" type="slidenum">
              <a:rPr lang="ar-SA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lang="en-US" altLang="en-US" sz="1400"/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685800" y="913003"/>
            <a:ext cx="7915275" cy="958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Example of </a:t>
            </a:r>
            <a:r>
              <a:rPr lang="en-US" altLang="en-US" sz="2000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dam failure due to seepage</a:t>
            </a:r>
            <a:r>
              <a:rPr lang="en-US" altLang="en-US" sz="2000" dirty="0" smtClean="0">
                <a:latin typeface="Arial" panose="020B0604020202020204" pitchFamily="34" charset="0"/>
              </a:rPr>
              <a:t>: </a:t>
            </a:r>
            <a:r>
              <a:rPr lang="en-US" altLang="en-US" sz="2000" dirty="0" err="1" smtClean="0">
                <a:latin typeface="Arial" panose="020B0604020202020204" pitchFamily="34" charset="0"/>
              </a:rPr>
              <a:t>Fontenelle</a:t>
            </a:r>
            <a:r>
              <a:rPr lang="en-US" altLang="en-US" sz="2000" dirty="0" smtClean="0">
                <a:latin typeface="Arial" panose="020B0604020202020204" pitchFamily="34" charset="0"/>
              </a:rPr>
              <a:t> dam broke in 1965 due to seepage.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64" y="3429001"/>
            <a:ext cx="3648456" cy="2895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7400"/>
            <a:ext cx="3744468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81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800B61A-09EF-4451-8F17-87134CA5E993}" type="slidenum">
              <a:rPr lang="ar-SA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endParaRPr lang="en-US" altLang="en-US" sz="1400"/>
          </a:p>
        </p:txBody>
      </p:sp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824" y="1981200"/>
            <a:ext cx="6277652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685800" y="913003"/>
            <a:ext cx="7915275" cy="958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Example of </a:t>
            </a:r>
            <a:r>
              <a:rPr lang="en-US" altLang="en-US" sz="2000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dam failure due to seepage</a:t>
            </a:r>
            <a:r>
              <a:rPr lang="en-US" altLang="en-US" sz="2000" dirty="0" smtClean="0">
                <a:latin typeface="Arial" panose="020B0604020202020204" pitchFamily="34" charset="0"/>
              </a:rPr>
              <a:t>: Around </a:t>
            </a:r>
            <a:r>
              <a:rPr lang="en-US" altLang="en-US" sz="2000" dirty="0">
                <a:latin typeface="Arial" panose="020B0604020202020204" pitchFamily="34" charset="0"/>
              </a:rPr>
              <a:t>7:00 am on June 5, 1976 a leak about 30 m from the top of Teton dam was observed.</a:t>
            </a:r>
          </a:p>
        </p:txBody>
      </p:sp>
    </p:spTree>
    <p:extLst>
      <p:ext uri="{BB962C8B-B14F-4D97-AF65-F5344CB8AC3E}">
        <p14:creationId xmlns:p14="http://schemas.microsoft.com/office/powerpoint/2010/main" val="59684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7D5A655-CDF3-4263-B99B-ED9B3A929CC2}" type="slidenum">
              <a:rPr lang="ar-SA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72</a:t>
            </a:fld>
            <a:endParaRPr lang="en-US" altLang="en-US" sz="1400"/>
          </a:p>
        </p:txBody>
      </p:sp>
      <p:pic>
        <p:nvPicPr>
          <p:cNvPr id="2253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664" y="1807390"/>
            <a:ext cx="6307362" cy="4599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57200" y="1099504"/>
            <a:ext cx="8382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Example of </a:t>
            </a:r>
            <a:r>
              <a:rPr lang="en-US" altLang="en-US" sz="2000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dam failure due to seepage</a:t>
            </a:r>
            <a:r>
              <a:rPr lang="en-US" altLang="en-US" sz="2000" dirty="0" smtClean="0">
                <a:latin typeface="Arial" panose="020B0604020202020204" pitchFamily="34" charset="0"/>
              </a:rPr>
              <a:t>: </a:t>
            </a:r>
            <a:r>
              <a:rPr lang="en-US" altLang="en-US" sz="2000" dirty="0">
                <a:latin typeface="Arial" panose="020B0604020202020204" pitchFamily="34" charset="0"/>
              </a:rPr>
              <a:t>Teton dam </a:t>
            </a:r>
            <a:r>
              <a:rPr lang="en-US" altLang="en-US" sz="2000" dirty="0" err="1" smtClean="0"/>
              <a:t>Dam</a:t>
            </a:r>
            <a:r>
              <a:rPr lang="en-US" altLang="en-US" sz="2000" dirty="0"/>
              <a:t> broke at 11:59 AM</a:t>
            </a:r>
          </a:p>
        </p:txBody>
      </p:sp>
    </p:spTree>
    <p:extLst>
      <p:ext uri="{BB962C8B-B14F-4D97-AF65-F5344CB8AC3E}">
        <p14:creationId xmlns:p14="http://schemas.microsoft.com/office/powerpoint/2010/main" val="187876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BFF23DB2-A892-423C-85B0-6D9B37334594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52400" y="381000"/>
            <a:ext cx="8763000" cy="6907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   </a:t>
            </a:r>
            <a:endParaRPr lang="en-US" sz="2800" dirty="0">
              <a:latin typeface="Algerian" panose="04020705040A02060702" pitchFamily="8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48" y="2286000"/>
            <a:ext cx="7653704" cy="370412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1086608"/>
            <a:ext cx="8314282" cy="533400"/>
          </a:xfrm>
          <a:prstGeom prst="rect">
            <a:avLst/>
          </a:prstGeom>
        </p:spPr>
        <p:txBody>
          <a:bodyPr anchor="b" anchorCtr="0">
            <a:noAutofit/>
            <a:scene3d>
              <a:camera prst="orthographicFront"/>
              <a:lightRig rig="soft" dir="t">
                <a:rot lat="0" lon="0" rev="2100000"/>
              </a:lightRig>
            </a:scene3d>
            <a:sp3d prstMaterial="matte">
              <a:bevelT w="38100" h="38100"/>
            </a:sp3d>
          </a:bodyPr>
          <a:lstStyle>
            <a:defPPr>
              <a:defRPr sz="4400">
                <a:solidFill>
                  <a:schemeClr val="tx2">
                    <a:shade val="85000"/>
                    <a:satMod val="150000"/>
                  </a:schemeClr>
                </a:solidFill>
                <a:latin typeface="+mj-lt"/>
                <a:ea typeface="+mj-ea"/>
                <a:cs typeface="+mj-cs"/>
              </a:defRPr>
            </a:defPPr>
            <a:lvl1pPr algn="ctr" eaLnBrk="1" hangingPunct="1">
              <a:buNone/>
              <a:defRPr lang="en-US" sz="4800" b="1" strike="noStrike" kern="1200" baseline="0">
                <a:solidFill>
                  <a:schemeClr val="tx2">
                    <a:shade val="85000"/>
                    <a:satMod val="150000"/>
                  </a:schemeClr>
                </a:solidFill>
                <a:effectLst>
                  <a:outerShdw blurRad="63500" dist="38100" dir="8220000" algn="tl" rotWithShape="0">
                    <a:srgbClr val="000000">
                      <a:alpha val="30000"/>
                    </a:srgbClr>
                  </a:outerShdw>
                </a:effectLst>
                <a:latin typeface="Tw Cen MT" panose="020B0602020104020603" pitchFamily="34" charset="0"/>
                <a:ea typeface="+mj-lt"/>
                <a:cs typeface="+mj-lt"/>
              </a:defRPr>
            </a:lvl1pPr>
          </a:lstStyle>
          <a:p>
            <a:r>
              <a:rPr lang="en-US" sz="2400" dirty="0" smtClean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Seepage Through an Earth Dam on an Impervious Base</a:t>
            </a:r>
            <a:endParaRPr lang="en-US" sz="2400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BFF23DB2-A892-423C-85B0-6D9B3733459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74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" y="1673512"/>
            <a:ext cx="82296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 slope of the free surface can be assumed to be equal to the hydraulic gradient . It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is also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assumed that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hydraulic gradient is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constant with depth 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Considering the triangle </a:t>
            </a:r>
            <a:r>
              <a:rPr lang="en-US" sz="2000" i="1" u="sng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cde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:  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So 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063803" y="2689175"/>
                <a:ext cx="738792" cy="584455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sz="20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dz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dx</m:t>
                          </m:r>
                        </m:den>
                      </m:f>
                    </m:oMath>
                  </m:oMathPara>
                </a14:m>
                <a:endParaRPr lang="fa-IR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803" y="2689175"/>
                <a:ext cx="738792" cy="58445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966728" y="3537137"/>
                <a:ext cx="91191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kiA</m:t>
                      </m:r>
                    </m:oMath>
                  </m:oMathPara>
                </a14:m>
                <a:endParaRPr lang="fa-IR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728" y="3537137"/>
                <a:ext cx="911916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6040" r="-6711" b="-27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539396" y="3981997"/>
                <a:ext cx="1989006" cy="676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dz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dx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tan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a-IR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9396" y="3981997"/>
                <a:ext cx="1989006" cy="6767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267200" y="4700483"/>
                <a:ext cx="225548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𝑐𝑒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a-IR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4700483"/>
                <a:ext cx="2255489" cy="400110"/>
              </a:xfrm>
              <a:prstGeom prst="rect">
                <a:avLst/>
              </a:prstGeom>
              <a:blipFill rotWithShape="0">
                <a:blip r:embed="rId5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036576" y="5431858"/>
                <a:ext cx="2994645" cy="923330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0" tIns="0" rIns="0" bIns="0" rtlCol="1">
                <a:spAutoFit/>
              </a:bodyPr>
              <a:lstStyle/>
              <a:p>
                <a:endParaRPr lang="en-US" sz="2000" b="0" i="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kLsin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</m:d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e>
                          </m:d>
                        </m:e>
                      </m:func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(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fa-IR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576" y="5431858"/>
                <a:ext cx="2994645" cy="923330"/>
              </a:xfrm>
              <a:prstGeom prst="rect">
                <a:avLst/>
              </a:prstGeom>
              <a:blipFill rotWithShape="0">
                <a:blip r:embed="rId6"/>
                <a:stretch>
                  <a:fillRect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/>
          <p:cNvSpPr txBox="1">
            <a:spLocks/>
          </p:cNvSpPr>
          <p:nvPr/>
        </p:nvSpPr>
        <p:spPr>
          <a:xfrm>
            <a:off x="524918" y="1013529"/>
            <a:ext cx="8314282" cy="533400"/>
          </a:xfrm>
          <a:prstGeom prst="rect">
            <a:avLst/>
          </a:prstGeom>
        </p:spPr>
        <p:txBody>
          <a:bodyPr anchor="b" anchorCtr="0">
            <a:noAutofit/>
            <a:scene3d>
              <a:camera prst="orthographicFront"/>
              <a:lightRig rig="soft" dir="t">
                <a:rot lat="0" lon="0" rev="2100000"/>
              </a:lightRig>
            </a:scene3d>
            <a:sp3d prstMaterial="matte">
              <a:bevelT w="38100" h="38100"/>
            </a:sp3d>
          </a:bodyPr>
          <a:lstStyle>
            <a:defPPr>
              <a:defRPr sz="4400">
                <a:solidFill>
                  <a:schemeClr val="tx2">
                    <a:shade val="85000"/>
                    <a:satMod val="150000"/>
                  </a:schemeClr>
                </a:solidFill>
                <a:latin typeface="+mj-lt"/>
                <a:ea typeface="+mj-ea"/>
                <a:cs typeface="+mj-cs"/>
              </a:defRPr>
            </a:defPPr>
            <a:lvl1pPr algn="ctr" eaLnBrk="1" hangingPunct="1">
              <a:buNone/>
              <a:defRPr lang="en-US" sz="4800" b="1" strike="noStrike" kern="1200" baseline="0">
                <a:solidFill>
                  <a:schemeClr val="tx2">
                    <a:shade val="85000"/>
                    <a:satMod val="150000"/>
                  </a:schemeClr>
                </a:solidFill>
                <a:effectLst>
                  <a:outerShdw blurRad="63500" dist="38100" dir="8220000" algn="tl" rotWithShape="0">
                    <a:srgbClr val="000000">
                      <a:alpha val="30000"/>
                    </a:srgbClr>
                  </a:outerShdw>
                </a:effectLst>
                <a:latin typeface="Tw Cen MT" panose="020B0602020104020603" pitchFamily="34" charset="0"/>
                <a:ea typeface="+mj-lt"/>
                <a:cs typeface="+mj-lt"/>
              </a:defRPr>
            </a:lvl1pPr>
          </a:lstStyle>
          <a:p>
            <a:r>
              <a:rPr lang="en-US" sz="2400" dirty="0" smtClean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Seepage Through an Earth Dam on an Impervious Base</a:t>
            </a:r>
            <a:endParaRPr lang="en-US" sz="2400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06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BFF23DB2-A892-423C-85B0-6D9B3733459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75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" y="1673512"/>
            <a:ext cx="7620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Again, the rate of seepage (per unit length of the dam) through the section </a:t>
            </a:r>
            <a:r>
              <a:rPr lang="en-US" sz="2000" u="sng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bf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continuous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flow 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By integrating the following equation we have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271021" y="2514600"/>
                <a:ext cx="2579039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kiA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k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dz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dx</m:t>
                          </m:r>
                        </m:den>
                      </m:f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a-IR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021" y="2514600"/>
                <a:ext cx="2579039" cy="5843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947823" y="3629790"/>
                <a:ext cx="4943554" cy="892232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ce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bf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z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dz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dx</m:t>
                          </m:r>
                        </m:den>
                      </m:f>
                      <m:r>
                        <a:rPr lang="en-US" sz="20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kLsin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tan</m:t>
                      </m:r>
                      <m:r>
                        <a:rPr lang="en-US" sz="20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US" sz="20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fa-IR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823" y="3629790"/>
                <a:ext cx="4943554" cy="8922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590800" y="5246694"/>
                <a:ext cx="5313249" cy="973408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fa-IR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4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Lsinα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kz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dz</m:t>
                          </m:r>
                          <m:r>
                            <a:rPr lang="fa-IR" sz="2000" b="0" i="0" smtClean="0">
                              <a:latin typeface="Cambria Math" panose="02040503050406030204" pitchFamily="18" charset="0"/>
                            </a:rPr>
                            <m:t>      =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limLoc m:val="undOvr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4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Lcos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kLsin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tan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sz="2000" dirty="0">
                                  <a:latin typeface="Arial" panose="020B0604020202020204" pitchFamily="34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a-IR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5246694"/>
                <a:ext cx="5313249" cy="97340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72518" y="1000919"/>
            <a:ext cx="8314282" cy="5334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Seepage Through an Earth Dam on an Impervious Base</a:t>
            </a:r>
          </a:p>
        </p:txBody>
      </p:sp>
    </p:spTree>
    <p:extLst>
      <p:ext uri="{BB962C8B-B14F-4D97-AF65-F5344CB8AC3E}">
        <p14:creationId xmlns:p14="http://schemas.microsoft.com/office/powerpoint/2010/main" val="71124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BFF23DB2-A892-423C-85B0-6D9B3733459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76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09600" y="1673512"/>
                <a:ext cx="7620000" cy="5170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By doing some mathematical calculation :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0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0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0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Step to find seepage rate :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0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Step 1: Obtain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Step 2: Calculate  </a:t>
                </a:r>
                <a14:m>
                  <m:oMath xmlns:m="http://schemas.openxmlformats.org/officeDocument/2006/math">
                    <m:r>
                      <a:rPr lang="en-US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and then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0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.</m:t>
                    </m:r>
                  </m:oMath>
                </a14:m>
                <a:r>
                  <a:rPr lang="en-US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Step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3: Calculate d.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Step 4: With known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sz="2000" i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d, calculate </a:t>
                </a:r>
                <a:r>
                  <a:rPr lang="en-US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L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from </a:t>
                </a:r>
                <a:r>
                  <a:rPr lang="en-US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Eq.2 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Step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5: With known value of L, calculate </a:t>
                </a:r>
                <a:r>
                  <a:rPr lang="en-US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q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from </a:t>
                </a:r>
                <a:r>
                  <a:rPr lang="en-US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Eq.1.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0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673512"/>
                <a:ext cx="7620000" cy="5170646"/>
              </a:xfrm>
              <a:prstGeom prst="rect">
                <a:avLst/>
              </a:prstGeom>
              <a:blipFill rotWithShape="0">
                <a:blip r:embed="rId2"/>
                <a:stretch>
                  <a:fillRect l="-800" t="-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595219" y="2362200"/>
                <a:ext cx="3868880" cy="909352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den>
                      </m:f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den>
                          </m:f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den>
                          </m:f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     (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fa-IR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219" y="2362200"/>
                <a:ext cx="3868880" cy="90935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72518" y="1000919"/>
            <a:ext cx="8314282" cy="5334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Seepage Through an Earth Dam on an Impervious Base</a:t>
            </a:r>
          </a:p>
        </p:txBody>
      </p:sp>
    </p:spTree>
    <p:extLst>
      <p:ext uri="{BB962C8B-B14F-4D97-AF65-F5344CB8AC3E}">
        <p14:creationId xmlns:p14="http://schemas.microsoft.com/office/powerpoint/2010/main" val="31136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BFF23DB2-A892-423C-85B0-6D9B37334594}" type="slidenum">
              <a:rPr lang="en-US" smtClean="0"/>
              <a:pPr/>
              <a:t>77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92457" y="1534319"/>
                <a:ext cx="82296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000" dirty="0" smtClean="0">
                    <a:solidFill>
                      <a:srgbClr val="00B0F0"/>
                    </a:solidFill>
                    <a:latin typeface="Tw Cen MT" panose="020B0602020104020603" pitchFamily="34" charset="0"/>
                  </a:rPr>
                  <a:t>Example 5 </a:t>
                </a:r>
                <a:r>
                  <a:rPr lang="en-US" sz="2000" dirty="0" smtClean="0">
                    <a:latin typeface="Tw Cen MT" panose="020B0602020104020603" pitchFamily="34" charset="0"/>
                  </a:rPr>
                  <a:t>: Refer </a:t>
                </a:r>
                <a:r>
                  <a:rPr lang="en-US" sz="2000" dirty="0">
                    <a:latin typeface="Tw Cen MT" panose="020B0602020104020603" pitchFamily="34" charset="0"/>
                  </a:rPr>
                  <a:t>to the earth dam shown in </a:t>
                </a:r>
                <a:r>
                  <a:rPr lang="en-US" sz="2000" dirty="0" smtClean="0">
                    <a:latin typeface="Tw Cen MT" panose="020B0602020104020603" pitchFamily="34" charset="0"/>
                  </a:rPr>
                  <a:t>the figure below. </a:t>
                </a:r>
                <a:r>
                  <a:rPr lang="en-US" sz="2000" dirty="0">
                    <a:latin typeface="Tw Cen MT" panose="020B0602020104020603" pitchFamily="34" charset="0"/>
                  </a:rPr>
                  <a:t>Given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45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°,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30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000" dirty="0">
                    <a:latin typeface="Tw Cen MT" panose="020B0602020104020603" pitchFamily="34" charset="0"/>
                  </a:rPr>
                  <a:t>, </a:t>
                </a:r>
                <a:r>
                  <a:rPr lang="en-US" sz="2000" i="1" dirty="0">
                    <a:latin typeface="Tw Cen MT" panose="020B0602020104020603" pitchFamily="34" charset="0"/>
                  </a:rPr>
                  <a:t>B </a:t>
                </a:r>
                <a:r>
                  <a:rPr lang="en-US" sz="2000" i="1" dirty="0" smtClean="0">
                    <a:latin typeface="Tw Cen MT" panose="020B0602020104020603" pitchFamily="34" charset="0"/>
                  </a:rPr>
                  <a:t>=</a:t>
                </a:r>
                <a:r>
                  <a:rPr lang="en-US" sz="2000" dirty="0" smtClean="0">
                    <a:latin typeface="Tw Cen MT" panose="020B0602020104020603" pitchFamily="34" charset="0"/>
                  </a:rPr>
                  <a:t> </a:t>
                </a:r>
                <a:r>
                  <a:rPr lang="en-US" sz="2000" dirty="0">
                    <a:latin typeface="Tw Cen MT" panose="020B0602020104020603" pitchFamily="34" charset="0"/>
                  </a:rPr>
                  <a:t>3 m</a:t>
                </a:r>
                <a:r>
                  <a:rPr lang="en-US" sz="2000" dirty="0" smtClean="0">
                    <a:latin typeface="Tw Cen MT" panose="020B0602020104020603" pitchFamily="34" charset="0"/>
                  </a:rPr>
                  <a:t>, </a:t>
                </a:r>
                <a:r>
                  <a:rPr lang="en-US" sz="2000" i="1" dirty="0" smtClean="0">
                    <a:latin typeface="Tw Cen MT" panose="020B0602020104020603" pitchFamily="34" charset="0"/>
                  </a:rPr>
                  <a:t>H =</a:t>
                </a:r>
                <a:r>
                  <a:rPr lang="en-US" sz="2000" dirty="0" smtClean="0">
                    <a:latin typeface="Tw Cen MT" panose="020B0602020104020603" pitchFamily="34" charset="0"/>
                  </a:rPr>
                  <a:t> </a:t>
                </a:r>
                <a:r>
                  <a:rPr lang="en-US" sz="2000" dirty="0">
                    <a:latin typeface="Tw Cen MT" panose="020B0602020104020603" pitchFamily="34" charset="0"/>
                  </a:rPr>
                  <a:t>6 m, height of dam </a:t>
                </a:r>
                <a:r>
                  <a:rPr lang="en-US" sz="2000" dirty="0" smtClean="0">
                    <a:latin typeface="Tw Cen MT" panose="020B0602020104020603" pitchFamily="34" charset="0"/>
                  </a:rPr>
                  <a:t>= </a:t>
                </a:r>
                <a:r>
                  <a:rPr lang="en-US" sz="2000" dirty="0">
                    <a:latin typeface="Tw Cen MT" panose="020B0602020104020603" pitchFamily="34" charset="0"/>
                  </a:rPr>
                  <a:t>7.6 m, and </a:t>
                </a:r>
                <a:r>
                  <a:rPr lang="en-US" sz="2000" i="1" dirty="0" smtClean="0">
                    <a:latin typeface="Tw Cen MT" panose="020B0602020104020603" pitchFamily="34" charset="0"/>
                  </a:rPr>
                  <a:t>k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61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2000" dirty="0" smtClean="0">
                    <a:latin typeface="Tw Cen MT" panose="020B0602020104020603" pitchFamily="34" charset="0"/>
                  </a:rPr>
                  <a:t> m/min, calculate </a:t>
                </a:r>
                <a:r>
                  <a:rPr lang="en-US" sz="2000" dirty="0">
                    <a:latin typeface="Tw Cen MT" panose="020B0602020104020603" pitchFamily="34" charset="0"/>
                  </a:rPr>
                  <a:t>the seepage rate, </a:t>
                </a:r>
                <a:r>
                  <a:rPr lang="en-US" sz="2000" i="1" dirty="0" smtClean="0">
                    <a:latin typeface="Tw Cen MT" panose="020B0602020104020603" pitchFamily="34" charset="0"/>
                  </a:rPr>
                  <a:t>q</a:t>
                </a:r>
                <a:r>
                  <a:rPr lang="en-US" sz="2000" dirty="0" smtClean="0">
                    <a:latin typeface="Tw Cen MT" panose="020B0602020104020603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57" y="1534319"/>
                <a:ext cx="8229600" cy="1015663"/>
              </a:xfrm>
              <a:prstGeom prst="rect">
                <a:avLst/>
              </a:prstGeom>
              <a:blipFill rotWithShape="0">
                <a:blip r:embed="rId2"/>
                <a:stretch>
                  <a:fillRect l="-815" t="-3614" r="-296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72518" y="1000919"/>
            <a:ext cx="8314282" cy="533400"/>
          </a:xfrm>
        </p:spPr>
        <p:txBody>
          <a:bodyPr>
            <a:noAutofit/>
          </a:bodyPr>
          <a:lstStyle/>
          <a:p>
            <a:r>
              <a:rPr lang="en-US" sz="2600" dirty="0"/>
              <a:t>Seepage Through an Earth Dam on an Impervious Base</a:t>
            </a:r>
            <a:endParaRPr lang="en-US" sz="2600" dirty="0">
              <a:latin typeface="Algerian" panose="04020705040A02060702" pitchFamily="8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30" t="8002"/>
          <a:stretch/>
        </p:blipFill>
        <p:spPr>
          <a:xfrm>
            <a:off x="893030" y="2646591"/>
            <a:ext cx="7428454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7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BFF23DB2-A892-423C-85B0-6D9B37334594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72518" y="1000919"/>
            <a:ext cx="8314282" cy="533400"/>
          </a:xfrm>
        </p:spPr>
        <p:txBody>
          <a:bodyPr>
            <a:noAutofit/>
          </a:bodyPr>
          <a:lstStyle/>
          <a:p>
            <a:r>
              <a:rPr lang="en-US" sz="2600" dirty="0"/>
              <a:t>Seepage Through an Earth Dam on an Impervious Base</a:t>
            </a:r>
            <a:endParaRPr lang="en-US" sz="2600" dirty="0">
              <a:latin typeface="Algerian" panose="04020705040A02060702" pitchFamily="8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13"/>
          <a:stretch/>
        </p:blipFill>
        <p:spPr>
          <a:xfrm>
            <a:off x="776809" y="1534319"/>
            <a:ext cx="7505700" cy="6754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209800"/>
            <a:ext cx="5122933" cy="15251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723783"/>
            <a:ext cx="5933200" cy="16825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575" y="5361177"/>
            <a:ext cx="7105650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54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BFF23DB2-A892-423C-85B0-6D9B37334594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8600" y="1905000"/>
            <a:ext cx="2133600" cy="13234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Also a graphical solution 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was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provided by </a:t>
            </a:r>
          </a:p>
          <a:p>
            <a:pPr algn="just"/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Gilboy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1934) 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388" y="1828800"/>
            <a:ext cx="6072417" cy="464242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72518" y="1000919"/>
            <a:ext cx="8314282" cy="533400"/>
          </a:xfrm>
        </p:spPr>
        <p:txBody>
          <a:bodyPr>
            <a:noAutofit/>
          </a:bodyPr>
          <a:lstStyle/>
          <a:p>
            <a:r>
              <a:rPr lang="en-US" sz="2200" dirty="0"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L. </a:t>
            </a:r>
            <a:r>
              <a:rPr lang="en-US" sz="2200" dirty="0" err="1"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Casagrande’s</a:t>
            </a:r>
            <a:r>
              <a:rPr lang="en-US" sz="2200" dirty="0"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Solution for Seepage through an Earth Dam</a:t>
            </a:r>
          </a:p>
        </p:txBody>
      </p:sp>
    </p:spTree>
    <p:extLst>
      <p:ext uri="{BB962C8B-B14F-4D97-AF65-F5344CB8AC3E}">
        <p14:creationId xmlns:p14="http://schemas.microsoft.com/office/powerpoint/2010/main" val="401701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BFF23DB2-A892-423C-85B0-6D9B3733459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46627" y="1739343"/>
            <a:ext cx="8001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Assuming that water is incompressible and that no volume change in the soil mass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occurs, we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know that the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rate of inflow should equal the total rate of outflow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Thus:</a:t>
            </a:r>
            <a:endParaRPr lang="fa-I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990600"/>
            <a:ext cx="8229600" cy="53340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Laplace</a:t>
            </a:r>
            <a:r>
              <a:rPr lang="en-US" sz="2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’s Equation of </a:t>
            </a:r>
            <a:r>
              <a:rPr lang="en-US" sz="28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Continuity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260176" y="5334000"/>
                <a:ext cx="2773901" cy="10287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sSub>
                            <m:sSubPr>
                              <m:ctrlPr>
                                <a:rPr lang="en-US" sz="3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sz="3200" b="1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sub>
                          </m:sSub>
                        </m:num>
                        <m:den>
                          <m:r>
                            <a:rPr lang="en-US" sz="32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en-US" sz="32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den>
                      </m:f>
                      <m:r>
                        <a:rPr lang="en-US" sz="3200" b="1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sSub>
                            <m:sSubPr>
                              <m:ctrlPr>
                                <a:rPr lang="en-US" sz="3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sz="3200" b="1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sub>
                          </m:sSub>
                        </m:num>
                        <m:den>
                          <m:r>
                            <a:rPr lang="en-US" sz="32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en-US" sz="32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𝐳</m:t>
                          </m:r>
                        </m:den>
                      </m:f>
                      <m:r>
                        <a:rPr lang="en-US" sz="3200" b="1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176" y="5334000"/>
                <a:ext cx="2773901" cy="10287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42900" y="4253145"/>
                <a:ext cx="8458200" cy="7838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en-US" sz="2000" b="1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sub>
                              </m:sSub>
                              <m:r>
                                <a:rPr lang="en-US" sz="20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1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𝛛</m:t>
                                  </m:r>
                                  <m:sSub>
                                    <m:sSubPr>
                                      <m:ctrlPr>
                                        <a:rPr lang="en-US" sz="20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𝐯</m:t>
                                      </m:r>
                                    </m:e>
                                    <m:sub>
                                      <m:r>
                                        <a:rPr lang="en-US" sz="2000" b="1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b="1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𝛛</m:t>
                                  </m:r>
                                  <m:r>
                                    <a:rPr lang="en-US" sz="2000" b="1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den>
                              </m:f>
                              <m:r>
                                <a:rPr lang="en-US" sz="20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𝐝𝐱</m:t>
                              </m:r>
                            </m:e>
                          </m:d>
                          <m:r>
                            <a:rPr lang="en-US" sz="20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𝐝𝐳𝐝𝐲</m:t>
                          </m:r>
                          <m:r>
                            <a:rPr lang="en-US" sz="20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en-US" sz="2000" b="1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𝐳</m:t>
                                  </m:r>
                                </m:sub>
                              </m:sSub>
                              <m:r>
                                <a:rPr lang="en-US" sz="20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1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𝛛</m:t>
                                  </m:r>
                                  <m:sSub>
                                    <m:sSubPr>
                                      <m:ctrlPr>
                                        <a:rPr lang="en-US" sz="20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𝐯</m:t>
                                      </m:r>
                                    </m:e>
                                    <m:sub>
                                      <m:r>
                                        <a:rPr lang="en-US" sz="2000" b="1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𝐳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b="1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𝛛</m:t>
                                  </m:r>
                                  <m:r>
                                    <a:rPr lang="en-US" sz="2000" b="1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𝐳</m:t>
                                  </m:r>
                                </m:den>
                              </m:f>
                              <m:r>
                                <a:rPr lang="en-US" sz="20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𝐝</m:t>
                              </m:r>
                              <m:r>
                                <a:rPr lang="en-US" sz="20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</m:d>
                          <m:r>
                            <a:rPr lang="en-US" sz="20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𝐝𝐱𝐝𝐲</m:t>
                          </m:r>
                        </m:e>
                      </m:d>
                      <m:r>
                        <a:rPr lang="en-US" sz="20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sz="20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sub>
                          </m:sSub>
                          <m:r>
                            <a:rPr lang="en-US" sz="20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𝐝𝐳𝐝𝐲</m:t>
                          </m:r>
                          <m:r>
                            <a:rPr lang="en-US" sz="20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sz="20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sub>
                          </m:sSub>
                          <m:r>
                            <a:rPr lang="en-US" sz="20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𝐝𝐱𝐝𝐲</m:t>
                          </m:r>
                        </m:e>
                      </m:d>
                      <m:r>
                        <a:rPr lang="en-US" sz="20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0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" y="4253145"/>
                <a:ext cx="8458200" cy="78386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185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BFF23DB2-A892-423C-85B0-6D9B3733459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80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33400" y="1828800"/>
                <a:ext cx="7162800" cy="39482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In order to use the graph :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Step 1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Determine d/H.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Step 2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For a 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given d/H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determine m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Step 3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Calculate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mH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den>
                    </m:f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Step 4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Calculate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kL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endParaRPr lang="fa-IR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828800"/>
                <a:ext cx="7162800" cy="3948260"/>
              </a:xfrm>
              <a:prstGeom prst="rect">
                <a:avLst/>
              </a:prstGeom>
              <a:blipFill rotWithShape="0">
                <a:blip r:embed="rId2"/>
                <a:stretch>
                  <a:fillRect l="-1362" t="-10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2518" y="1000919"/>
            <a:ext cx="8314282" cy="533400"/>
          </a:xfrm>
        </p:spPr>
        <p:txBody>
          <a:bodyPr>
            <a:noAutofit/>
          </a:bodyPr>
          <a:lstStyle/>
          <a:p>
            <a:r>
              <a:rPr lang="en-US" sz="2200" dirty="0"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L. </a:t>
            </a:r>
            <a:r>
              <a:rPr lang="en-US" sz="2200" dirty="0" err="1"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Casagrande’s</a:t>
            </a:r>
            <a:r>
              <a:rPr lang="en-US" sz="2200" dirty="0"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Solution for Seepage through an Earth Dam</a:t>
            </a:r>
          </a:p>
        </p:txBody>
      </p:sp>
    </p:spTree>
    <p:extLst>
      <p:ext uri="{BB962C8B-B14F-4D97-AF65-F5344CB8AC3E}">
        <p14:creationId xmlns:p14="http://schemas.microsoft.com/office/powerpoint/2010/main" val="181154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BFF23DB2-A892-423C-85B0-6D9B37334594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372518" y="1000919"/>
            <a:ext cx="8229600" cy="533400"/>
          </a:xfrm>
        </p:spPr>
        <p:txBody>
          <a:bodyPr>
            <a:noAutofit/>
          </a:bodyPr>
          <a:lstStyle/>
          <a:p>
            <a:r>
              <a:rPr lang="en-US" sz="2800" dirty="0" smtClean="0"/>
              <a:t> Drawing Flow Nets</a:t>
            </a:r>
            <a:endParaRPr lang="en-US" sz="2800" dirty="0">
              <a:latin typeface="Algerian" panose="04020705040A02060702" pitchFamily="82" charset="0"/>
            </a:endParaRPr>
          </a:p>
        </p:txBody>
      </p:sp>
      <p:graphicFrame>
        <p:nvGraphicFramePr>
          <p:cNvPr id="37" name="Object 3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25810" y="1752600"/>
          <a:ext cx="7858656" cy="4419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5" name="Presentation" r:id="rId3" imgW="6094514" imgH="3427397" progId="PowerPoint.Show.12">
                  <p:embed/>
                </p:oleObj>
              </mc:Choice>
              <mc:Fallback>
                <p:oleObj name="Presentation" r:id="rId3" imgW="6094514" imgH="3427397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5810" y="1752600"/>
                        <a:ext cx="7858656" cy="44195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218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81600"/>
          </a:xfrm>
        </p:spPr>
        <p:txBody>
          <a:bodyPr/>
          <a:lstStyle/>
          <a:p>
            <a:pPr indent="0" algn="just">
              <a:lnSpc>
                <a:spcPct val="150000"/>
              </a:lnSpc>
              <a:buNone/>
            </a:pP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choice question </a:t>
            </a:r>
            <a:r>
              <a:rPr lang="en-US" sz="2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An atmospheric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line is defined as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line within a dam section below which there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are: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lnSpc>
                <a:spcPct val="150000"/>
              </a:lnSpc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positive 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hydrostatic </a:t>
            </a:r>
            <a:r>
              <a:rPr lang="en-US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pressures </a:t>
            </a:r>
          </a:p>
          <a:p>
            <a:pPr indent="0">
              <a:lnSpc>
                <a:spcPct val="150000"/>
              </a:lnSpc>
              <a:buNone/>
            </a:pPr>
            <a:r>
              <a:rPr lang="en-US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 equipotential lines </a:t>
            </a:r>
            <a:endParaRPr lang="en-US" sz="24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US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 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hydrostatic </a:t>
            </a:r>
            <a:r>
              <a:rPr lang="en-US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pressures </a:t>
            </a:r>
            <a:endParaRPr lang="en-US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US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 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equipotential lines </a:t>
            </a:r>
            <a:endParaRPr lang="en-US" sz="24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lnSpc>
                <a:spcPct val="150000"/>
              </a:lnSpc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23DB2-A892-423C-85B0-6D9B3733459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rame 1"/>
          <p:cNvSpPr/>
          <p:nvPr/>
        </p:nvSpPr>
        <p:spPr>
          <a:xfrm>
            <a:off x="304800" y="2667000"/>
            <a:ext cx="4648200" cy="762000"/>
          </a:xfrm>
          <a:prstGeom prst="frame">
            <a:avLst>
              <a:gd name="adj1" fmla="val 704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80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47500" lnSpcReduction="20000"/>
          </a:bodyPr>
          <a:lstStyle/>
          <a:p>
            <a:pPr>
              <a:lnSpc>
                <a:spcPct val="170000"/>
              </a:lnSpc>
            </a:pPr>
            <a:fld id="{BFF23DB2-A892-423C-85B0-6D9B3733459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>
                <a:lnSpc>
                  <a:spcPct val="170000"/>
                </a:lnSpc>
              </a:pPr>
              <a:t>83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3400" y="1798320"/>
            <a:ext cx="79248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proper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selection of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filter material, two conditions should be kept in mind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The size of the voids in the filter material should be small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enough to hold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larger particles of the protected material in place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We call this condition,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Retention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Criteria.</a:t>
            </a:r>
            <a:endParaRPr lang="en-A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The filter material should have a high hydraulic conductivity to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prevent buildup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of large seepage forces and hydrostatic pressures in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 filters.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call this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condition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Permeability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Criteria.</a:t>
            </a:r>
            <a:endParaRPr lang="fa-IR" sz="2000" u="sng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2518" y="1000919"/>
            <a:ext cx="8314282" cy="533400"/>
          </a:xfrm>
        </p:spPr>
        <p:txBody>
          <a:bodyPr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 Design</a:t>
            </a:r>
            <a:endParaRPr lang="en-AU" sz="2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2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60000"/>
              </a:lnSpc>
            </a:pPr>
            <a:fld id="{BFF23DB2-A892-423C-85B0-6D9B37334594}" type="slidenum">
              <a:rPr lang="en-US" sz="1600" smtClean="0">
                <a:latin typeface="Arial" panose="020B0604020202020204" pitchFamily="34" charset="0"/>
                <a:cs typeface="Arial" panose="020B0604020202020204" pitchFamily="34" charset="0"/>
              </a:rPr>
              <a:pPr>
                <a:lnSpc>
                  <a:spcPct val="160000"/>
                </a:lnSpc>
              </a:pPr>
              <a:t>84</a:t>
            </a:fld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533400" y="533400"/>
            <a:ext cx="2590800" cy="4572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50000"/>
              </a:lnSpc>
            </a:pPr>
            <a:endParaRPr lang="en-AU" sz="32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+mj-lt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3400" y="1798320"/>
            <a:ext cx="7924800" cy="2949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When seepage water flows from a soil with relatively fine grains into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 coarser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material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 there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danger that the fine soil particles may wash away into the coarse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material.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Over a period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 time, this process may clog the void spaces in the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coarser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material. Hence,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grain-size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distribution of the coarse material should be properly manipulated to avoid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this situation.</a:t>
            </a:r>
          </a:p>
          <a:p>
            <a:pPr algn="just">
              <a:lnSpc>
                <a:spcPct val="150000"/>
              </a:lnSpc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29"/>
          <p:cNvGrpSpPr>
            <a:grpSpLocks/>
          </p:cNvGrpSpPr>
          <p:nvPr/>
        </p:nvGrpSpPr>
        <p:grpSpPr bwMode="auto">
          <a:xfrm>
            <a:off x="4766569" y="4449762"/>
            <a:ext cx="4114800" cy="1958975"/>
            <a:chOff x="3072" y="720"/>
            <a:chExt cx="2592" cy="1234"/>
          </a:xfrm>
        </p:grpSpPr>
        <p:sp>
          <p:nvSpPr>
            <p:cNvPr id="7" name="AutoShape 16"/>
            <p:cNvSpPr>
              <a:spLocks noChangeArrowheads="1"/>
            </p:cNvSpPr>
            <p:nvPr/>
          </p:nvSpPr>
          <p:spPr bwMode="auto">
            <a:xfrm flipV="1">
              <a:off x="3648" y="768"/>
              <a:ext cx="1680" cy="110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50000"/>
                </a:lnSpc>
              </a:pPr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reeform 19" descr="Large confetti"/>
            <p:cNvSpPr>
              <a:spLocks/>
            </p:cNvSpPr>
            <p:nvPr/>
          </p:nvSpPr>
          <p:spPr bwMode="auto">
            <a:xfrm rot="89597">
              <a:off x="4786" y="1448"/>
              <a:ext cx="548" cy="506"/>
            </a:xfrm>
            <a:custGeom>
              <a:avLst/>
              <a:gdLst/>
              <a:ahLst/>
              <a:cxnLst>
                <a:cxn ang="0">
                  <a:pos x="538" y="420"/>
                </a:cxn>
                <a:cxn ang="0">
                  <a:pos x="196" y="366"/>
                </a:cxn>
                <a:cxn ang="0">
                  <a:pos x="305" y="70"/>
                </a:cxn>
                <a:cxn ang="0">
                  <a:pos x="344" y="0"/>
                </a:cxn>
                <a:cxn ang="0">
                  <a:pos x="429" y="132"/>
                </a:cxn>
                <a:cxn ang="0">
                  <a:pos x="491" y="327"/>
                </a:cxn>
                <a:cxn ang="0">
                  <a:pos x="507" y="350"/>
                </a:cxn>
                <a:cxn ang="0">
                  <a:pos x="538" y="420"/>
                </a:cxn>
              </a:cxnLst>
              <a:rect l="0" t="0" r="r" b="b"/>
              <a:pathLst>
                <a:path w="548" h="506">
                  <a:moveTo>
                    <a:pt x="538" y="420"/>
                  </a:moveTo>
                  <a:cubicBezTo>
                    <a:pt x="0" y="409"/>
                    <a:pt x="99" y="506"/>
                    <a:pt x="196" y="366"/>
                  </a:cubicBezTo>
                  <a:cubicBezTo>
                    <a:pt x="226" y="263"/>
                    <a:pt x="243" y="159"/>
                    <a:pt x="305" y="70"/>
                  </a:cubicBezTo>
                  <a:cubicBezTo>
                    <a:pt x="312" y="44"/>
                    <a:pt x="344" y="0"/>
                    <a:pt x="344" y="0"/>
                  </a:cubicBezTo>
                  <a:cubicBezTo>
                    <a:pt x="393" y="32"/>
                    <a:pt x="399" y="86"/>
                    <a:pt x="429" y="132"/>
                  </a:cubicBezTo>
                  <a:cubicBezTo>
                    <a:pt x="445" y="195"/>
                    <a:pt x="462" y="269"/>
                    <a:pt x="491" y="327"/>
                  </a:cubicBezTo>
                  <a:cubicBezTo>
                    <a:pt x="495" y="335"/>
                    <a:pt x="503" y="342"/>
                    <a:pt x="507" y="350"/>
                  </a:cubicBezTo>
                  <a:cubicBezTo>
                    <a:pt x="548" y="439"/>
                    <a:pt x="502" y="365"/>
                    <a:pt x="538" y="420"/>
                  </a:cubicBezTo>
                  <a:close/>
                </a:path>
              </a:pathLst>
            </a:custGeom>
            <a:pattFill prst="lgConfetti">
              <a:fgClr>
                <a:schemeClr val="accent1"/>
              </a:fgClr>
              <a:bgClr>
                <a:schemeClr val="bg1"/>
              </a:bgClr>
            </a:pattFill>
            <a:ln w="9525">
              <a:noFill/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lnSpc>
                  <a:spcPct val="150000"/>
                </a:lnSpc>
              </a:pPr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Line 20"/>
            <p:cNvSpPr>
              <a:spLocks noChangeShapeType="1"/>
            </p:cNvSpPr>
            <p:nvPr/>
          </p:nvSpPr>
          <p:spPr bwMode="auto">
            <a:xfrm flipH="1">
              <a:off x="3072" y="1584"/>
              <a:ext cx="6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lnSpc>
                  <a:spcPct val="150000"/>
                </a:lnSpc>
              </a:pPr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Line 21"/>
            <p:cNvSpPr>
              <a:spLocks noChangeShapeType="1"/>
            </p:cNvSpPr>
            <p:nvPr/>
          </p:nvSpPr>
          <p:spPr bwMode="auto">
            <a:xfrm flipH="1">
              <a:off x="3072" y="864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lnSpc>
                  <a:spcPct val="150000"/>
                </a:lnSpc>
              </a:pPr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Line 22"/>
            <p:cNvSpPr>
              <a:spLocks noChangeShapeType="1"/>
            </p:cNvSpPr>
            <p:nvPr/>
          </p:nvSpPr>
          <p:spPr bwMode="auto">
            <a:xfrm>
              <a:off x="5328" y="1776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lnSpc>
                  <a:spcPct val="150000"/>
                </a:lnSpc>
              </a:pPr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reeform 23"/>
            <p:cNvSpPr>
              <a:spLocks/>
            </p:cNvSpPr>
            <p:nvPr/>
          </p:nvSpPr>
          <p:spPr bwMode="auto">
            <a:xfrm>
              <a:off x="3936" y="1056"/>
              <a:ext cx="1152" cy="52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28" y="96"/>
                </a:cxn>
                <a:cxn ang="0">
                  <a:pos x="1152" y="528"/>
                </a:cxn>
              </a:cxnLst>
              <a:rect l="0" t="0" r="r" b="b"/>
              <a:pathLst>
                <a:path w="1152" h="528">
                  <a:moveTo>
                    <a:pt x="0" y="0"/>
                  </a:moveTo>
                  <a:cubicBezTo>
                    <a:pt x="168" y="4"/>
                    <a:pt x="336" y="8"/>
                    <a:pt x="528" y="96"/>
                  </a:cubicBezTo>
                  <a:cubicBezTo>
                    <a:pt x="720" y="184"/>
                    <a:pt x="1048" y="456"/>
                    <a:pt x="1152" y="528"/>
                  </a:cubicBezTo>
                </a:path>
              </a:pathLst>
            </a:custGeom>
            <a:noFill/>
            <a:ln w="15875">
              <a:solidFill>
                <a:srgbClr val="3333FF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lnSpc>
                  <a:spcPct val="150000"/>
                </a:lnSpc>
              </a:pPr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AutoShape 24"/>
            <p:cNvSpPr>
              <a:spLocks noChangeArrowheads="1"/>
            </p:cNvSpPr>
            <p:nvPr/>
          </p:nvSpPr>
          <p:spPr bwMode="auto">
            <a:xfrm flipV="1">
              <a:off x="5334" y="1632"/>
              <a:ext cx="192" cy="144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50000"/>
                </a:lnSpc>
              </a:pPr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AutoShape 25"/>
            <p:cNvSpPr>
              <a:spLocks noChangeArrowheads="1"/>
            </p:cNvSpPr>
            <p:nvPr/>
          </p:nvSpPr>
          <p:spPr bwMode="auto">
            <a:xfrm flipV="1">
              <a:off x="3264" y="720"/>
              <a:ext cx="192" cy="144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50000"/>
                </a:lnSpc>
              </a:pPr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oup 30"/>
          <p:cNvGrpSpPr>
            <a:grpSpLocks/>
          </p:cNvGrpSpPr>
          <p:nvPr/>
        </p:nvGrpSpPr>
        <p:grpSpPr bwMode="auto">
          <a:xfrm>
            <a:off x="7292975" y="4062353"/>
            <a:ext cx="1600200" cy="1585912"/>
            <a:chOff x="4786" y="825"/>
            <a:chExt cx="1008" cy="999"/>
          </a:xfrm>
        </p:grpSpPr>
        <p:sp>
          <p:nvSpPr>
            <p:cNvPr id="17" name="Text Box 26"/>
            <p:cNvSpPr txBox="1">
              <a:spLocks noChangeArrowheads="1"/>
            </p:cNvSpPr>
            <p:nvPr/>
          </p:nvSpPr>
          <p:spPr bwMode="auto">
            <a:xfrm>
              <a:off x="4786" y="825"/>
              <a:ext cx="1008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spcBef>
                  <a:spcPct val="50000"/>
                </a:spcBef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granular filter</a:t>
              </a:r>
              <a:endParaRPr lang="en-AU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Line 27"/>
            <p:cNvSpPr>
              <a:spLocks noChangeShapeType="1"/>
            </p:cNvSpPr>
            <p:nvPr/>
          </p:nvSpPr>
          <p:spPr bwMode="auto">
            <a:xfrm>
              <a:off x="5184" y="1037"/>
              <a:ext cx="48" cy="7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pPr>
                <a:lnSpc>
                  <a:spcPct val="150000"/>
                </a:lnSpc>
              </a:pPr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936625" y="5144684"/>
            <a:ext cx="3352800" cy="78534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 properly designed 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coarser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material is called a </a:t>
            </a:r>
            <a:r>
              <a:rPr lang="en-US" sz="16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</a:t>
            </a:r>
            <a:endParaRPr lang="fa-IR" sz="1600" b="1" u="sng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72518" y="1000919"/>
            <a:ext cx="8314282" cy="533400"/>
          </a:xfrm>
        </p:spPr>
        <p:txBody>
          <a:bodyPr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sz="2400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Filter Design</a:t>
            </a:r>
            <a:endParaRPr lang="en-AU" sz="2400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08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BFF23DB2-A892-423C-85B0-6D9B3733459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3400" y="1798320"/>
            <a:ext cx="7924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It can be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shown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that, if three perfect spheres have diameters greater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than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6.5 times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the diameter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of a smaller sphere, the small sphere can move through the void spaces of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the larger ones.</a:t>
            </a:r>
            <a:endParaRPr lang="fa-IR" sz="2400" u="sng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2518" y="1000919"/>
            <a:ext cx="8314282" cy="533400"/>
          </a:xfrm>
        </p:spPr>
        <p:txBody>
          <a:bodyPr>
            <a:noAutofit/>
          </a:bodyPr>
          <a:lstStyle/>
          <a:p>
            <a:pPr lvl="0"/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 Design</a:t>
            </a:r>
            <a:endParaRPr lang="en-AU" sz="2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059" y="3485338"/>
            <a:ext cx="4267200" cy="290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0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BFF23DB2-A892-423C-85B0-6D9B3733459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9887" y="1605359"/>
            <a:ext cx="811954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the pore spaces in a filter are small enough to hold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85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of the soil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to be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protected, then the finer soil particles also will be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protected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means that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effective diameter of the pore spaces in the filter should be less than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85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soil to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be protected.</a:t>
            </a:r>
            <a:endParaRPr lang="fa-IR" sz="2000" u="sng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2518" y="1000919"/>
            <a:ext cx="8314282" cy="533400"/>
          </a:xfrm>
        </p:spPr>
        <p:txBody>
          <a:bodyPr>
            <a:noAutofit/>
          </a:bodyPr>
          <a:lstStyle/>
          <a:p>
            <a:pPr lvl="0"/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 Design</a:t>
            </a:r>
            <a:endParaRPr lang="en-AU" sz="2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331" y="2999839"/>
            <a:ext cx="4002655" cy="34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BFF23DB2-A892-423C-85B0-6D9B3733459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67259" y="1676400"/>
                <a:ext cx="7924800" cy="2670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The effective pore diameter is about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a-IR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a-IR" sz="2800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a-IR" sz="2800" b="0" i="0" dirty="0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sSub>
                      <m:sSub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i="0" dirty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a:rPr lang="en-US" sz="2800" i="0" dirty="0">
                            <a:latin typeface="Cambria Math" panose="02040503050406030204" pitchFamily="18" charset="0"/>
                          </a:rPr>
                          <m:t>15</m:t>
                        </m:r>
                      </m:sub>
                    </m:sSub>
                    <m:r>
                      <a:rPr lang="en-US" sz="280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of the filter. With this in 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mind and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based on the experimental investigation of filters, </a:t>
                </a:r>
                <a:r>
                  <a:rPr lang="en-US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Terzaghi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Peck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(1948) 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provided the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following criteria to satisfy </a:t>
                </a:r>
                <a:r>
                  <a:rPr lang="en-US" sz="2400" u="sng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Condition 1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endParaRPr lang="fa-IR" sz="2400" u="sng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59" y="1676400"/>
                <a:ext cx="7924800" cy="2670924"/>
              </a:xfrm>
              <a:prstGeom prst="rect">
                <a:avLst/>
              </a:prstGeom>
              <a:blipFill rotWithShape="0">
                <a:blip r:embed="rId2"/>
                <a:stretch>
                  <a:fillRect l="-1154" r="-1231" b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930247"/>
            <a:ext cx="5667375" cy="97155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72518" y="1113567"/>
            <a:ext cx="8314282" cy="533400"/>
          </a:xfrm>
        </p:spPr>
        <p:txBody>
          <a:bodyPr>
            <a:noAutofit/>
          </a:bodyPr>
          <a:lstStyle/>
          <a:p>
            <a:pPr lvl="0"/>
            <a:r>
              <a:rPr lang="en-US" sz="2800" dirty="0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Filter Design</a:t>
            </a:r>
            <a:endParaRPr lang="en-AU" sz="2800" dirty="0">
              <a:solidFill>
                <a:srgbClr val="0070C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31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7069750"/>
            <a:ext cx="2133600" cy="304800"/>
          </a:xfrm>
        </p:spPr>
        <p:txBody>
          <a:bodyPr>
            <a:normAutofit fontScale="92500" lnSpcReduction="20000"/>
          </a:bodyPr>
          <a:lstStyle/>
          <a:p>
            <a:fld id="{BFF23DB2-A892-423C-85B0-6D9B3733459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67259" y="2192950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order to satisfy </a:t>
            </a:r>
            <a:r>
              <a:rPr lang="en-US" sz="2400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 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they suggested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that :</a:t>
            </a:r>
            <a:endParaRPr lang="fa-IR" sz="2400" u="sng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2518" y="1113567"/>
            <a:ext cx="8314282" cy="533400"/>
          </a:xfrm>
        </p:spPr>
        <p:txBody>
          <a:bodyPr>
            <a:noAutofit/>
          </a:bodyPr>
          <a:lstStyle/>
          <a:p>
            <a:pPr lvl="0"/>
            <a:r>
              <a:rPr lang="en-US" sz="2800" dirty="0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Filter Design</a:t>
            </a:r>
            <a:endParaRPr lang="en-AU" sz="2800" dirty="0">
              <a:solidFill>
                <a:srgbClr val="0070C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934" y="3313246"/>
            <a:ext cx="5505450" cy="92392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82" y="4823644"/>
            <a:ext cx="8348141" cy="1105028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781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BFF23DB2-A892-423C-85B0-6D9B37334594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67258" y="1581626"/>
            <a:ext cx="7924800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proper use of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 equations to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determine the grain-size distribution of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soils used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as filters is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shown.</a:t>
            </a:r>
            <a:endParaRPr lang="fa-IR" sz="2000" u="sng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49" y="2389404"/>
            <a:ext cx="6151619" cy="396401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72517" y="1048226"/>
            <a:ext cx="8314282" cy="533400"/>
          </a:xfrm>
        </p:spPr>
        <p:txBody>
          <a:bodyPr>
            <a:noAutofit/>
          </a:bodyPr>
          <a:lstStyle/>
          <a:p>
            <a:pPr lvl="0"/>
            <a:r>
              <a:rPr lang="en-US" sz="2800" dirty="0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Filter Design</a:t>
            </a:r>
            <a:endParaRPr lang="en-AU" sz="2800" dirty="0">
              <a:solidFill>
                <a:srgbClr val="0070C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81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fld id="{BFF23DB2-A892-423C-85B0-6D9B37334594}" type="slidenum">
              <a:rPr lang="en-US" sz="160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9</a:t>
            </a:fld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6620" y="1516698"/>
            <a:ext cx="8001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According to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Darcy’s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law:</a:t>
            </a:r>
            <a:endParaRPr lang="fa-I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6620" y="3188460"/>
            <a:ext cx="8001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So we can write :</a:t>
            </a:r>
            <a:endParaRPr lang="fa-I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4471" y="4870830"/>
            <a:ext cx="4342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For isotropic soil: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2000" baseline="-25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2000" baseline="-25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990600"/>
            <a:ext cx="8229600" cy="5334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Laplace’s Equation of Continuity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676400" y="2145070"/>
                <a:ext cx="2722412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24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  <m:r>
                        <a:rPr lang="en-US" sz="2400" b="1" i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  <m:sub>
                          <m:r>
                            <a:rPr lang="en-US" sz="24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  <m:sub>
                          <m:r>
                            <a:rPr lang="en-US" sz="24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  <m:r>
                        <a:rPr lang="en-US" sz="2400" b="1" i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  <m:sub>
                          <m:r>
                            <a:rPr lang="en-US" sz="24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en-US" sz="24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num>
                        <m:den>
                          <m:r>
                            <a:rPr lang="en-US" sz="24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en-US" sz="24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den>
                      </m:f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2145070"/>
                <a:ext cx="2722412" cy="79457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412496" y="2119233"/>
                <a:ext cx="2664704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24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𝐳</m:t>
                          </m:r>
                        </m:sub>
                      </m:sSub>
                      <m:r>
                        <a:rPr lang="en-US" sz="2400" b="1" i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  <m:sub>
                          <m:r>
                            <a:rPr lang="en-US" sz="24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𝐳</m:t>
                          </m:r>
                        </m:sub>
                      </m:sSub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  <m:sub>
                          <m:r>
                            <a:rPr lang="en-US" sz="24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𝐳</m:t>
                          </m:r>
                        </m:sub>
                      </m:sSub>
                      <m:r>
                        <a:rPr lang="en-US" sz="2400" b="1" i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  <m:sub>
                          <m:r>
                            <a:rPr lang="en-US" sz="24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𝐳</m:t>
                          </m:r>
                        </m:sub>
                      </m:sSub>
                      <m:f>
                        <m:f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en-US" sz="24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num>
                        <m:den>
                          <m:r>
                            <a:rPr lang="en-US" sz="24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en-US" sz="24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𝐳</m:t>
                          </m:r>
                        </m:den>
                      </m:f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496" y="2119233"/>
                <a:ext cx="2664704" cy="79457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377573" y="3750429"/>
                <a:ext cx="2998450" cy="842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  <m:sub>
                          <m:r>
                            <a:rPr lang="en-US" sz="2400" b="1" i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  <m:f>
                        <m:fPr>
                          <m:ctrlPr>
                            <a:rPr lang="en-US" sz="2400" b="1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𝛛</m:t>
                              </m:r>
                            </m:e>
                            <m:sup>
                              <m:r>
                                <a:rPr lang="en-US" sz="2400" b="1" i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400" b="1" i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num>
                        <m:den>
                          <m:r>
                            <a:rPr lang="en-US" sz="2400" b="1" i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2400" b="1" i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sz="2400" b="1" i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  <m:sub>
                          <m:r>
                            <a:rPr lang="en-US" sz="2400" b="1" i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𝐳</m:t>
                          </m:r>
                        </m:sub>
                      </m:sSub>
                      <m:f>
                        <m:fPr>
                          <m:ctrlPr>
                            <a:rPr lang="en-US" sz="2400" b="1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𝛛</m:t>
                              </m:r>
                            </m:e>
                            <m:sup>
                              <m:r>
                                <a:rPr lang="en-US" sz="2400" b="1" i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400" b="1" i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num>
                        <m:den>
                          <m:r>
                            <a:rPr lang="en-US" sz="2400" b="1" i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𝛛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p>
                              <m:r>
                                <a:rPr lang="en-US" sz="2400" b="1" i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sz="2400" b="1" i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573" y="3750429"/>
                <a:ext cx="2998450" cy="84285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747387" y="5562579"/>
                <a:ext cx="2258823" cy="842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i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387" y="5562579"/>
                <a:ext cx="2258823" cy="84285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447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6" grpId="0"/>
      <p:bldP spid="9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70000"/>
              </a:lnSpc>
            </a:pPr>
            <a:fld id="{BFF23DB2-A892-423C-85B0-6D9B37334594}" type="slidenum">
              <a:rPr lang="en-US" sz="900" smtClean="0">
                <a:latin typeface="Arial" panose="020B0604020202020204" pitchFamily="34" charset="0"/>
                <a:cs typeface="Arial" panose="020B0604020202020204" pitchFamily="34" charset="0"/>
              </a:rPr>
              <a:pPr>
                <a:lnSpc>
                  <a:spcPct val="170000"/>
                </a:lnSpc>
              </a:pPr>
              <a:t>90</a:t>
            </a:fld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2518" y="1000919"/>
            <a:ext cx="8314282" cy="533400"/>
          </a:xfrm>
        </p:spPr>
        <p:txBody>
          <a:bodyPr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 Design</a:t>
            </a:r>
            <a:endParaRPr lang="en-AU" sz="2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7259" y="1676400"/>
            <a:ext cx="7924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U.S. Navy (1971) requires the following conditions for the design of filters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2400" u="sng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 </a:t>
            </a:r>
            <a:r>
              <a:rPr lang="en-US" sz="2400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For avoiding the movement of the particles of the protected soil:</a:t>
            </a:r>
            <a:endParaRPr lang="fa-IR" sz="2400" u="sng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67259" y="4343400"/>
                <a:ext cx="2179507" cy="1183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𝐃</m:t>
                              </m:r>
                            </m:e>
                            <m:sub>
                              <m:d>
                                <m:dPr>
                                  <m:begChr m:val=""/>
                                  <m:ctrlPr>
                                    <a:rPr lang="en-US" sz="3200" b="1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𝟏𝟓</m:t>
                                  </m:r>
                                  <m:r>
                                    <a:rPr lang="en-US" sz="3200" b="1" i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b="1" i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𝐅</m:t>
                                  </m:r>
                                </m:e>
                              </m:d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200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𝐃</m:t>
                              </m:r>
                            </m:e>
                            <m:sub>
                              <m:d>
                                <m:dPr>
                                  <m:begChr m:val=""/>
                                  <m:ctrlPr>
                                    <a:rPr lang="en-US" sz="3200" b="1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𝟖𝟓</m:t>
                                  </m:r>
                                  <m:r>
                                    <a:rPr lang="en-US" sz="3200" b="1" i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b="1" i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𝐒</m:t>
                                  </m:r>
                                </m:e>
                              </m:d>
                            </m:sub>
                          </m:sSub>
                        </m:den>
                      </m:f>
                      <m:r>
                        <a:rPr lang="en-US" sz="3200" b="1" i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b="1" i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32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59" y="4343400"/>
                <a:ext cx="2179507" cy="118301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334107" y="4343400"/>
                <a:ext cx="2391104" cy="1183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𝐃</m:t>
                              </m:r>
                            </m:e>
                            <m:sub>
                              <m:d>
                                <m:dPr>
                                  <m:begChr m:val=""/>
                                  <m:ctrlPr>
                                    <a:rPr lang="en-US" sz="3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𝟓𝟎</m:t>
                                  </m:r>
                                  <m:r>
                                    <a:rPr lang="en-US" sz="3200" b="1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b="1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𝐅</m:t>
                                  </m:r>
                                </m:e>
                              </m:d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𝐃</m:t>
                              </m:r>
                            </m:e>
                            <m:sub>
                              <m:d>
                                <m:dPr>
                                  <m:begChr m:val=""/>
                                  <m:ctrlPr>
                                    <a:rPr lang="en-US" sz="32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𝟓𝟎</m:t>
                                  </m:r>
                                  <m:r>
                                    <a:rPr lang="en-US" sz="3200" b="1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b="1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𝐒</m:t>
                                  </m:r>
                                </m:e>
                              </m:d>
                            </m:sub>
                          </m:sSub>
                        </m:den>
                      </m:f>
                      <m:r>
                        <a:rPr lang="en-US" sz="32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𝟐𝟓</m:t>
                      </m:r>
                    </m:oMath>
                  </m:oMathPara>
                </a14:m>
                <a:endParaRPr lang="en-US" sz="32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107" y="4343400"/>
                <a:ext cx="2391104" cy="118301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100955" y="4343400"/>
                <a:ext cx="2391104" cy="1183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𝐃</m:t>
                              </m:r>
                            </m:e>
                            <m:sub>
                              <m:d>
                                <m:dPr>
                                  <m:begChr m:val=""/>
                                  <m:ctrlPr>
                                    <a:rPr lang="en-US" sz="3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𝟏𝟓</m:t>
                                  </m:r>
                                  <m:r>
                                    <a:rPr lang="en-US" sz="3200" b="1" i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b="1" i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𝐅</m:t>
                                  </m:r>
                                </m:e>
                              </m:d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𝐃</m:t>
                              </m:r>
                            </m:e>
                            <m:sub>
                              <m:d>
                                <m:dPr>
                                  <m:begChr m:val=""/>
                                  <m:ctrlPr>
                                    <a:rPr lang="en-US" sz="32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𝟏𝟓</m:t>
                                  </m:r>
                                  <m:r>
                                    <a:rPr lang="en-US" sz="3200" b="1" i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b="1" i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𝐒</m:t>
                                  </m:r>
                                </m:e>
                              </m:d>
                            </m:sub>
                          </m:sSub>
                        </m:den>
                      </m:f>
                      <m:r>
                        <a:rPr lang="en-US" sz="3200" b="1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b="1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𝟐𝟎</m:t>
                      </m:r>
                    </m:oMath>
                  </m:oMathPara>
                </a14:m>
                <a:endParaRPr lang="en-US" sz="32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955" y="4343400"/>
                <a:ext cx="2391104" cy="118301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765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BFF23DB2-A892-423C-85B0-6D9B3733459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91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2518" y="1000919"/>
            <a:ext cx="8314282" cy="533400"/>
          </a:xfrm>
        </p:spPr>
        <p:txBody>
          <a:bodyPr>
            <a:noAutofit/>
          </a:bodyPr>
          <a:lstStyle/>
          <a:p>
            <a:pPr lvl="0"/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 Design</a:t>
            </a:r>
            <a:endParaRPr lang="en-AU" sz="2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7259" y="1676400"/>
            <a:ext cx="79248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 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For avoiding buildup of large seepage force in the filter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>
              <a:lnSpc>
                <a:spcPct val="150000"/>
              </a:lnSpc>
            </a:pPr>
            <a:endParaRPr lang="en-US" sz="2400" u="sng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2400" u="sng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2400" u="sng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 3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The filter material should not have grain sizes greater than 76.2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mm (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 in.). (This is to avoid segregation of particles in the filter.)</a:t>
            </a:r>
            <a:endParaRPr lang="fa-IR" sz="2400" u="sng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316666" y="2895600"/>
                <a:ext cx="2425985" cy="13192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1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𝐃</m:t>
                              </m:r>
                            </m:e>
                            <m:sub>
                              <m:d>
                                <m:dPr>
                                  <m:begChr m:val=""/>
                                  <m:ctrlPr>
                                    <a:rPr lang="en-US" sz="36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1" i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𝟏𝟓</m:t>
                                  </m:r>
                                  <m:r>
                                    <a:rPr lang="en-US" sz="3600" b="1" i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1" i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𝐅</m:t>
                                  </m:r>
                                </m:e>
                              </m:d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1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𝐃</m:t>
                              </m:r>
                            </m:e>
                            <m:sub>
                              <m:d>
                                <m:dPr>
                                  <m:begChr m:val=""/>
                                  <m:ctrlPr>
                                    <a:rPr lang="en-US" sz="36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1" i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𝟏𝟓</m:t>
                                  </m:r>
                                  <m:r>
                                    <a:rPr lang="en-US" sz="3600" b="1" i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1" i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𝐒</m:t>
                                  </m:r>
                                </m:e>
                              </m:d>
                            </m:sub>
                          </m:sSub>
                        </m:den>
                      </m:f>
                      <m:r>
                        <a:rPr lang="en-US" sz="3600" b="1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3600" b="1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3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666" y="2895600"/>
                <a:ext cx="2425985" cy="131927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450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60000"/>
              </a:lnSpc>
            </a:pPr>
            <a:fld id="{BFF23DB2-A892-423C-85B0-6D9B37334594}" type="slidenum">
              <a:rPr lang="en-US" sz="1600" smtClean="0">
                <a:latin typeface="Arial" panose="020B0604020202020204" pitchFamily="34" charset="0"/>
                <a:cs typeface="Arial" panose="020B0604020202020204" pitchFamily="34" charset="0"/>
              </a:rPr>
              <a:pPr>
                <a:lnSpc>
                  <a:spcPct val="160000"/>
                </a:lnSpc>
              </a:pPr>
              <a:t>92</a:t>
            </a:fld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2518" y="1000919"/>
            <a:ext cx="8314282" cy="533400"/>
          </a:xfrm>
        </p:spPr>
        <p:txBody>
          <a:bodyPr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 Design</a:t>
            </a:r>
            <a:endParaRPr lang="en-AU" sz="20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7259" y="1676400"/>
            <a:ext cx="79248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 4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To avoid internal movement of fines in the filter, it should have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no more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than 5% passing a No. 200 sieve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2000" u="sng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 </a:t>
            </a:r>
            <a:r>
              <a:rPr lang="en-US" sz="2000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When perforated pipes are used for collecting seepage water,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filters also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used around the pipes to protect the fine-grained soil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from being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washed into the pipes. To avoid the movement of the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filter material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into the drain-pipe perforations, the following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additional conditions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should be met:</a:t>
            </a:r>
            <a:endParaRPr lang="en-US" sz="2000" u="sng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2000" u="sng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4953000"/>
            <a:ext cx="2819400" cy="1475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473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BFF23DB2-A892-423C-85B0-6D9B3733459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93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8200" y="2514600"/>
            <a:ext cx="34290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65000"/>
              <a:buFont typeface="Wingdings" charset="2"/>
              <a:buNone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Retention criteria: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838200" y="3162300"/>
            <a:ext cx="3810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3200" b="1" baseline="-25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15, filter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&lt; 5 D</a:t>
            </a:r>
            <a:r>
              <a:rPr lang="en-US" sz="32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85, soil</a:t>
            </a:r>
            <a:endParaRPr lang="en-AU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2"/>
          <p:cNvSpPr>
            <a:spLocks noChangeArrowheads="1"/>
          </p:cNvSpPr>
          <p:nvPr/>
        </p:nvSpPr>
        <p:spPr bwMode="auto">
          <a:xfrm>
            <a:off x="914400" y="4572000"/>
            <a:ext cx="41148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65000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Permeability criteria:</a:t>
            </a:r>
          </a:p>
        </p:txBody>
      </p:sp>
      <p:sp>
        <p:nvSpPr>
          <p:cNvPr id="9" name="Text Box 23"/>
          <p:cNvSpPr txBox="1">
            <a:spLocks noChangeArrowheads="1"/>
          </p:cNvSpPr>
          <p:nvPr/>
        </p:nvSpPr>
        <p:spPr bwMode="auto">
          <a:xfrm>
            <a:off x="914400" y="5219700"/>
            <a:ext cx="37338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3200" b="1" baseline="-25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15, filter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&gt; 4 D</a:t>
            </a:r>
            <a:r>
              <a:rPr lang="en-US" sz="32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15, soil</a:t>
            </a:r>
            <a:endParaRPr lang="en-AU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26"/>
          <p:cNvGrpSpPr>
            <a:grpSpLocks/>
          </p:cNvGrpSpPr>
          <p:nvPr/>
        </p:nvGrpSpPr>
        <p:grpSpPr bwMode="auto">
          <a:xfrm>
            <a:off x="990600" y="3848104"/>
            <a:ext cx="3276600" cy="522288"/>
            <a:chOff x="240" y="1536"/>
            <a:chExt cx="2064" cy="329"/>
          </a:xfrm>
        </p:grpSpPr>
        <p:sp>
          <p:nvSpPr>
            <p:cNvPr id="11" name="Text Box 24"/>
            <p:cNvSpPr txBox="1">
              <a:spLocks noChangeArrowheads="1"/>
            </p:cNvSpPr>
            <p:nvPr/>
          </p:nvSpPr>
          <p:spPr bwMode="auto">
            <a:xfrm>
              <a:off x="240" y="1632"/>
              <a:ext cx="206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average filter pore size</a:t>
              </a:r>
              <a:endParaRPr lang="en-AU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Line 25"/>
            <p:cNvSpPr>
              <a:spLocks noChangeShapeType="1"/>
            </p:cNvSpPr>
            <p:nvPr/>
          </p:nvSpPr>
          <p:spPr bwMode="auto">
            <a:xfrm flipH="1" flipV="1">
              <a:off x="528" y="1536"/>
              <a:ext cx="240" cy="163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914400" y="1905000"/>
            <a:ext cx="3429000" cy="36671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 err="1" smtClean="0">
                <a:latin typeface="Arial" panose="020B0604020202020204" pitchFamily="34" charset="0"/>
                <a:cs typeface="Arial" panose="020B0604020202020204" pitchFamily="34" charset="0"/>
                <a:sym typeface="Symbol" charset="2"/>
              </a:rPr>
              <a:t>Terzaghi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  <a:sym typeface="Symbol" charset="2"/>
              </a:rPr>
              <a:t>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  <a:sym typeface="Symbol" charset="2"/>
              </a:rPr>
              <a:t>&amp; Peck (1967)</a:t>
            </a:r>
            <a:endParaRPr lang="en-AU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Box 27"/>
          <p:cNvSpPr txBox="1">
            <a:spLocks noChangeArrowheads="1"/>
          </p:cNvSpPr>
          <p:nvPr/>
        </p:nvSpPr>
        <p:spPr bwMode="auto">
          <a:xfrm>
            <a:off x="5029200" y="2667000"/>
            <a:ext cx="3810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3200" b="1" baseline="-25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15, filter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&lt; 20 D</a:t>
            </a:r>
            <a:r>
              <a:rPr lang="en-US" sz="32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15, soil</a:t>
            </a:r>
            <a:endParaRPr lang="en-AU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Box 28"/>
          <p:cNvSpPr txBox="1">
            <a:spLocks noChangeArrowheads="1"/>
          </p:cNvSpPr>
          <p:nvPr/>
        </p:nvSpPr>
        <p:spPr bwMode="auto">
          <a:xfrm>
            <a:off x="5029200" y="3657600"/>
            <a:ext cx="3810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3200" b="1" baseline="-25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50, filter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&lt; 25 D</a:t>
            </a:r>
            <a:r>
              <a:rPr lang="en-US" sz="32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50, soil</a:t>
            </a:r>
            <a:endParaRPr lang="en-AU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Box 30"/>
          <p:cNvSpPr txBox="1">
            <a:spLocks noChangeArrowheads="1"/>
          </p:cNvSpPr>
          <p:nvPr/>
        </p:nvSpPr>
        <p:spPr bwMode="auto">
          <a:xfrm>
            <a:off x="5029200" y="1905000"/>
            <a:ext cx="3429000" cy="36671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sym typeface="Symbol" charset="2"/>
              </a:rPr>
              <a:t>US Navy (1971)</a:t>
            </a:r>
            <a:endParaRPr lang="en-AU" b="1" dirty="0" smtClean="0">
              <a:latin typeface="Arial" panose="020B0604020202020204" pitchFamily="34" charset="0"/>
              <a:cs typeface="Arial" panose="020B0604020202020204" pitchFamily="34" charset="0"/>
              <a:sym typeface="Symbol" charset="2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648200" y="1790700"/>
            <a:ext cx="0" cy="464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72518" y="1000919"/>
            <a:ext cx="8314282" cy="533400"/>
          </a:xfrm>
        </p:spPr>
        <p:txBody>
          <a:bodyPr>
            <a:noAutofit/>
          </a:bodyPr>
          <a:lstStyle/>
          <a:p>
            <a:pPr lvl="0"/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 of Filter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  <a:endParaRPr lang="en-AU" sz="2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16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81600"/>
          </a:xfrm>
        </p:spPr>
        <p:txBody>
          <a:bodyPr>
            <a:normAutofit/>
          </a:bodyPr>
          <a:lstStyle/>
          <a:p>
            <a:pPr indent="0" rtl="0">
              <a:lnSpc>
                <a:spcPct val="150000"/>
              </a:lnSpc>
              <a:buNone/>
            </a:pP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choice question </a:t>
            </a:r>
            <a:r>
              <a:rPr lang="en-US" sz="2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en-US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ased on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Terzaghi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&amp; Peck criteria for filter design, which one of these choices is correct?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lnSpc>
                <a:spcPct val="150000"/>
              </a:lnSpc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A.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4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15,filter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D</a:t>
            </a:r>
            <a:r>
              <a:rPr lang="en-US" sz="24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85,soil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4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15,filter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4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15,soil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C.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4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15,filter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5D</a:t>
            </a:r>
            <a:r>
              <a:rPr lang="en-US" sz="24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85,soil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4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15,filter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5D</a:t>
            </a:r>
            <a:r>
              <a:rPr lang="en-US" sz="24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85,soil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lnSpc>
                <a:spcPct val="150000"/>
              </a:lnSpc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23DB2-A892-423C-85B0-6D9B37334594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4" name="Frame 3"/>
          <p:cNvSpPr/>
          <p:nvPr/>
        </p:nvSpPr>
        <p:spPr>
          <a:xfrm>
            <a:off x="152400" y="4343400"/>
            <a:ext cx="3200400" cy="685800"/>
          </a:xfrm>
          <a:prstGeom prst="frame">
            <a:avLst>
              <a:gd name="adj1" fmla="val 795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2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23DB2-A892-423C-85B0-6D9B37334594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pPr indent="0" algn="just">
              <a:lnSpc>
                <a:spcPct val="150000"/>
              </a:lnSpc>
              <a:buNone/>
            </a:pP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choice question </a:t>
            </a:r>
            <a:r>
              <a:rPr lang="en-US" sz="2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US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Based on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Terzaghi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&amp; Peck criteria for filter design,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For avoiding buildup of large seepage force in the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filter we must have:</a:t>
            </a:r>
          </a:p>
          <a:p>
            <a:pPr indent="0">
              <a:lnSpc>
                <a:spcPct val="150000"/>
              </a:lnSpc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4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15,filter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4D</a:t>
            </a:r>
            <a:r>
              <a:rPr lang="en-US" sz="24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15,soil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4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15,filter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4D</a:t>
            </a:r>
            <a:r>
              <a:rPr lang="en-US" sz="24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85,soil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C.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4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15,filter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 4D</a:t>
            </a:r>
            <a:r>
              <a:rPr lang="en-US" sz="24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15,soil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D.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4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15,filter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 4D</a:t>
            </a:r>
            <a:r>
              <a:rPr lang="en-US" sz="24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85,soil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lnSpc>
                <a:spcPct val="150000"/>
              </a:lnSpc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lnSpc>
                <a:spcPct val="150000"/>
              </a:lnSpc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rame 1"/>
          <p:cNvSpPr/>
          <p:nvPr/>
        </p:nvSpPr>
        <p:spPr>
          <a:xfrm>
            <a:off x="228600" y="3200400"/>
            <a:ext cx="3200400" cy="685800"/>
          </a:xfrm>
          <a:prstGeom prst="frame">
            <a:avLst>
              <a:gd name="adj1" fmla="val 795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9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Soil-Mechanics-5">
  <a:themeElements>
    <a:clrScheme name="Human">
      <a:dk1>
        <a:sysClr val="windowText" lastClr="000000"/>
      </a:dk1>
      <a:lt1>
        <a:sysClr val="window" lastClr="FFFFFF"/>
      </a:lt1>
      <a:dk2>
        <a:srgbClr val="795339"/>
      </a:dk2>
      <a:lt2>
        <a:srgbClr val="F7EEDD"/>
      </a:lt2>
      <a:accent1>
        <a:srgbClr val="AD2E27"/>
      </a:accent1>
      <a:accent2>
        <a:srgbClr val="3F3D66"/>
      </a:accent2>
      <a:accent3>
        <a:srgbClr val="17517A"/>
      </a:accent3>
      <a:accent4>
        <a:srgbClr val="877E48"/>
      </a:accent4>
      <a:accent5>
        <a:srgbClr val="AF8B1E"/>
      </a:accent5>
      <a:accent6>
        <a:srgbClr val="A35E21"/>
      </a:accent6>
      <a:hlink>
        <a:srgbClr val="9B7300"/>
      </a:hlink>
      <a:folHlink>
        <a:srgbClr val="D6A73B"/>
      </a:folHlink>
    </a:clrScheme>
    <a:fontScheme name="Human">
      <a:majorFont>
        <a:latin typeface="Candara"/>
        <a:ea typeface=""/>
        <a:cs typeface=""/>
        <a:font script="Jpan" typeface="ＭＳ Ｐゴシック"/>
        <a:font script="Hang" typeface="HY견명조"/>
        <a:font script="Hans" typeface="华文新魏"/>
        <a:font script="Hant" typeface="新細明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ndara"/>
        <a:ea typeface=""/>
        <a:cs typeface=""/>
        <a:font script="Jpan" typeface="ＭＳ Ｐゴシック"/>
        <a:font script="Hang" typeface="HY견명조"/>
        <a:font script="Hans" typeface="华文楷体"/>
        <a:font script="Hant" typeface="新細明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Human">
      <a:fillStyleLst>
        <a:solidFill>
          <a:schemeClr val="phClr"/>
        </a:solidFill>
        <a:gradFill>
          <a:gsLst>
            <a:gs pos="0">
              <a:schemeClr val="phClr">
                <a:tint val="30000"/>
                <a:satMod val="175000"/>
              </a:schemeClr>
            </a:gs>
            <a:gs pos="50000">
              <a:schemeClr val="phClr">
                <a:tint val="55000"/>
                <a:satMod val="200000"/>
              </a:schemeClr>
            </a:gs>
            <a:gs pos="70000">
              <a:schemeClr val="phClr">
                <a:tint val="70000"/>
                <a:satMod val="175000"/>
              </a:schemeClr>
            </a:gs>
            <a:gs pos="100000">
              <a:schemeClr val="phClr">
                <a:tint val="85000"/>
                <a:satMod val="175000"/>
              </a:schemeClr>
            </a:gs>
          </a:gsLst>
          <a:lin ang="8000000" scaled="1"/>
        </a:gradFill>
        <a:gradFill>
          <a:gsLst>
            <a:gs pos="0">
              <a:schemeClr val="phClr">
                <a:shade val="100000"/>
                <a:satMod val="140000"/>
              </a:schemeClr>
            </a:gs>
            <a:gs pos="40000">
              <a:schemeClr val="phClr">
                <a:shade val="65000"/>
                <a:satMod val="140000"/>
              </a:schemeClr>
            </a:gs>
            <a:gs pos="70000">
              <a:schemeClr val="phClr">
                <a:shade val="40000"/>
                <a:satMod val="115000"/>
              </a:schemeClr>
            </a:gs>
            <a:gs pos="100000">
              <a:schemeClr val="phClr">
                <a:shade val="20000"/>
                <a:satMod val="115000"/>
              </a:schemeClr>
            </a:gs>
          </a:gsLst>
          <a:lin ang="8000000" scaled="1"/>
        </a:gradFill>
      </a:fillStyleLst>
      <a:lnStyleLst>
        <a:ln w="5000" cap="rnd" cmpd="sng" algn="ctr">
          <a:solidFill>
            <a:schemeClr val="phClr"/>
          </a:solidFill>
          <a:prstDash val="solid"/>
        </a:ln>
        <a:ln w="12700" cap="rnd" cmpd="sng" algn="ctr">
          <a:solidFill>
            <a:schemeClr val="phClr"/>
          </a:solidFill>
          <a:prstDash val="solid"/>
        </a:ln>
        <a:ln w="2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9000" dist="25400" dir="9000000" rotWithShape="0">
              <a:srgbClr val="1A0000">
                <a:alpha val="35000"/>
              </a:srgbClr>
            </a:outerShdw>
          </a:effectLst>
        </a:effectStyle>
        <a:effectStyle>
          <a:effectLst>
            <a:outerShdw blurRad="39000" dist="25400" dir="9000000" rotWithShape="0">
              <a:srgbClr val="1A0000">
                <a:alpha val="40000"/>
              </a:srgbClr>
            </a:outerShdw>
          </a:effectLst>
        </a:effectStyle>
        <a:effectStyle>
          <a:effectLst>
            <a:outerShdw blurRad="39000" dist="25400" dir="90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rightRoom" dir="tr">
              <a:rot lat="0" lon="0" rev="3540000"/>
            </a:lightRig>
          </a:scene3d>
          <a:sp3d prstMaterial="matte">
            <a:bevelT w="190500" h="44450" prst="cross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275000"/>
              </a:schemeClr>
            </a:gs>
            <a:gs pos="3000">
              <a:schemeClr val="phClr">
                <a:tint val="87000"/>
                <a:satMod val="275000"/>
              </a:schemeClr>
            </a:gs>
            <a:gs pos="10000">
              <a:schemeClr val="phClr">
                <a:tint val="90000"/>
                <a:satMod val="275000"/>
              </a:schemeClr>
            </a:gs>
            <a:gs pos="70000">
              <a:schemeClr val="phClr">
                <a:shade val="38000"/>
                <a:satMod val="275000"/>
              </a:schemeClr>
            </a:gs>
            <a:gs pos="90000">
              <a:schemeClr val="phClr">
                <a:shade val="25000"/>
                <a:satMod val="300000"/>
              </a:schemeClr>
            </a:gs>
            <a:gs pos="100000">
              <a:schemeClr val="phClr">
                <a:shade val="22000"/>
                <a:satMod val="300000"/>
              </a:schemeClr>
            </a:gs>
          </a:gsLst>
          <a:path path="circle">
            <a:fillToRect l="60000" t="-3300" b="200000"/>
          </a:path>
        </a:gradFill>
        <a:gradFill rotWithShape="1">
          <a:gsLst>
            <a:gs pos="0">
              <a:schemeClr val="phClr">
                <a:tint val="57000"/>
                <a:satMod val="400000"/>
              </a:schemeClr>
            </a:gs>
            <a:gs pos="100000">
              <a:schemeClr val="phClr">
                <a:tint val="87000"/>
                <a:shade val="40000"/>
                <a:satMod val="5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Soil-Mechanics-5</Template>
  <TotalTime>2690</TotalTime>
  <Words>3184</Words>
  <Application>Microsoft Office PowerPoint</Application>
  <PresentationFormat>On-screen Show (4:3)</PresentationFormat>
  <Paragraphs>569</Paragraphs>
  <Slides>95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95</vt:i4>
      </vt:variant>
    </vt:vector>
  </HeadingPairs>
  <TitlesOfParts>
    <vt:vector size="112" baseType="lpstr">
      <vt:lpstr>Algerian</vt:lpstr>
      <vt:lpstr>Arial</vt:lpstr>
      <vt:lpstr>Calibri</vt:lpstr>
      <vt:lpstr>Calibri Light</vt:lpstr>
      <vt:lpstr>Cambria Math</vt:lpstr>
      <vt:lpstr>Candara</vt:lpstr>
      <vt:lpstr>Comic Sans MS</vt:lpstr>
      <vt:lpstr>Symbol</vt:lpstr>
      <vt:lpstr>Tahoma</vt:lpstr>
      <vt:lpstr>Times New Roman</vt:lpstr>
      <vt:lpstr>Tw Cen MT</vt:lpstr>
      <vt:lpstr>Wingdings</vt:lpstr>
      <vt:lpstr>Wingdings 2</vt:lpstr>
      <vt:lpstr>Soil-Mechanics-5</vt:lpstr>
      <vt:lpstr>Custom Design</vt:lpstr>
      <vt:lpstr>Equation</vt:lpstr>
      <vt:lpstr>Presentation</vt:lpstr>
      <vt:lpstr>Soil Mechanics</vt:lpstr>
      <vt:lpstr>Seepage</vt:lpstr>
      <vt:lpstr>Seepage</vt:lpstr>
      <vt:lpstr>Calculation of Head</vt:lpstr>
      <vt:lpstr>Calculation of Head</vt:lpstr>
      <vt:lpstr>Laplace’s Equation of Continuity</vt:lpstr>
      <vt:lpstr>Laplace’s Equation of Continuity</vt:lpstr>
      <vt:lpstr>Laplace’s Equation of Continuity</vt:lpstr>
      <vt:lpstr>Laplace’s Equation of Continuity</vt:lpstr>
      <vt:lpstr>Solutions for Laplace’s Equation of Continuity</vt:lpstr>
      <vt:lpstr>Flow Nets</vt:lpstr>
      <vt:lpstr>Flow Nets</vt:lpstr>
      <vt:lpstr>Flow Nets</vt:lpstr>
      <vt:lpstr>Flow Nets</vt:lpstr>
      <vt:lpstr>Flow Nets under a sheet pile</vt:lpstr>
      <vt:lpstr>Flow Nets</vt:lpstr>
      <vt:lpstr>PowerPoint Presentation</vt:lpstr>
      <vt:lpstr>Flow Nets under a dam with toe filter</vt:lpstr>
      <vt:lpstr>PowerPoint Presentation</vt:lpstr>
      <vt:lpstr> Drawing Flow Nets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Seepage Calculation from a Flow Net</vt:lpstr>
      <vt:lpstr>Seepage Calculation from a Flow Net</vt:lpstr>
      <vt:lpstr>Seepage Calculation from a Flow Net</vt:lpstr>
      <vt:lpstr>Seepage Calculation from a Flow Net</vt:lpstr>
      <vt:lpstr>Head drop in flow net</vt:lpstr>
      <vt:lpstr>Pressure head at any point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Flow Nets in Anisotropic Soil</vt:lpstr>
      <vt:lpstr>Flow Nets in Anisotropic Soil</vt:lpstr>
      <vt:lpstr>Flow Nets in Anisotropic Soil</vt:lpstr>
      <vt:lpstr>PowerPoint Presentation</vt:lpstr>
      <vt:lpstr>PowerPoint Presentation</vt:lpstr>
      <vt:lpstr>Mathematical Solution for Seepage</vt:lpstr>
      <vt:lpstr>PowerPoint Presentation</vt:lpstr>
      <vt:lpstr>PowerPoint Presentation</vt:lpstr>
      <vt:lpstr>PowerPoint Presentation</vt:lpstr>
      <vt:lpstr>Mathematical Solution for Seepage</vt:lpstr>
      <vt:lpstr>Mathematical Solution for Seepage</vt:lpstr>
      <vt:lpstr>Mathematical Solution for Seepage</vt:lpstr>
      <vt:lpstr>Mathematical Solution for Seepage</vt:lpstr>
      <vt:lpstr> Heads at a Point X</vt:lpstr>
      <vt:lpstr>Uplift Pressure under Hydraulic Structures</vt:lpstr>
      <vt:lpstr>Uplift Pressure Under Hydraulic Structures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Seepage Through an Earth Dam on an Impervious Base</vt:lpstr>
      <vt:lpstr>Seepage Through an Earth Dam on an Impervious Base</vt:lpstr>
      <vt:lpstr>Seepage Through an Earth Dam on an Impervious Base</vt:lpstr>
      <vt:lpstr>Seepage Through an Earth Dam on an Impervious Base</vt:lpstr>
      <vt:lpstr>L. Casagrande’s Solution for Seepage through an Earth Dam</vt:lpstr>
      <vt:lpstr>L. Casagrande’s Solution for Seepage through an Earth Dam</vt:lpstr>
      <vt:lpstr> Drawing Flow Nets</vt:lpstr>
      <vt:lpstr>PowerPoint Presentation</vt:lpstr>
      <vt:lpstr>Filter Design</vt:lpstr>
      <vt:lpstr>Filter Design</vt:lpstr>
      <vt:lpstr>Filter Design</vt:lpstr>
      <vt:lpstr>Filter Design</vt:lpstr>
      <vt:lpstr>Filter Design</vt:lpstr>
      <vt:lpstr>Filter Design</vt:lpstr>
      <vt:lpstr>Filter Design</vt:lpstr>
      <vt:lpstr>Filter Design</vt:lpstr>
      <vt:lpstr>Filter Design</vt:lpstr>
      <vt:lpstr>Filter Design</vt:lpstr>
      <vt:lpstr>Summary of Filter Design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Soil Mechanics</dc:title>
  <dc:creator>Mohamadreza</dc:creator>
  <cp:lastModifiedBy>Dr Ahmadi</cp:lastModifiedBy>
  <cp:revision>258</cp:revision>
  <dcterms:created xsi:type="dcterms:W3CDTF">2012-11-26T18:40:49Z</dcterms:created>
  <dcterms:modified xsi:type="dcterms:W3CDTF">2022-04-20T08:34:45Z</dcterms:modified>
</cp:coreProperties>
</file>